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4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AE8CE-6FA4-4D37-B2E3-ABB33460AD24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473E0-B03A-43F8-8579-9678D954E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D473E0-B03A-43F8-8579-9678D954E8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8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2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20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/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2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7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7"/>
            <a:ext cx="3934778" cy="7147983"/>
          </a:xfrm>
        </p:spPr>
        <p:txBody>
          <a:bodyPr anchor="t"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7A83B-3F87-477B-A0EA-32733B8AB5C3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B69E0-CA7F-4DDC-BF5A-5B1A6C104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1F218C-94DC-4CAC-95DA-DC5A3DB31DAE}"/>
              </a:ext>
            </a:extLst>
          </p:cNvPr>
          <p:cNvSpPr txBox="1"/>
          <p:nvPr/>
        </p:nvSpPr>
        <p:spPr>
          <a:xfrm>
            <a:off x="237624" y="1197382"/>
            <a:ext cx="728764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/>
                </a:solidFill>
              </a:rPr>
              <a:t>[To Be Placed on Company Letterhead]</a:t>
            </a:r>
          </a:p>
          <a:p>
            <a:endParaRPr lang="en-US" sz="1200" dirty="0"/>
          </a:p>
          <a:p>
            <a:endParaRPr lang="en-US" sz="1200" dirty="0">
              <a:solidFill>
                <a:schemeClr val="accent6"/>
              </a:solidFill>
            </a:endParaRPr>
          </a:p>
          <a:p>
            <a:r>
              <a:rPr lang="en-US" sz="1200" dirty="0">
                <a:solidFill>
                  <a:schemeClr val="accent6"/>
                </a:solidFill>
              </a:rPr>
              <a:t>[Date]</a:t>
            </a:r>
          </a:p>
          <a:p>
            <a:endParaRPr lang="en-US" sz="1200" dirty="0">
              <a:solidFill>
                <a:schemeClr val="accent6"/>
              </a:solidFill>
            </a:endParaRPr>
          </a:p>
          <a:p>
            <a:endParaRPr lang="en-US" sz="1200" dirty="0">
              <a:solidFill>
                <a:schemeClr val="accent6"/>
              </a:solidFill>
            </a:endParaRPr>
          </a:p>
          <a:p>
            <a:r>
              <a:rPr lang="en-US" sz="1200" dirty="0">
                <a:solidFill>
                  <a:schemeClr val="accent6"/>
                </a:solidFill>
              </a:rPr>
              <a:t>[Carrier Representative]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[Carrier]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[Address 1]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[Address 2]</a:t>
            </a:r>
          </a:p>
          <a:p>
            <a:r>
              <a:rPr lang="en-US" sz="1200" dirty="0">
                <a:solidFill>
                  <a:schemeClr val="accent6"/>
                </a:solidFill>
              </a:rPr>
              <a:t>[City], [State]  [ZIP]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RE: 	Letter of Authorization</a:t>
            </a:r>
          </a:p>
          <a:p>
            <a:r>
              <a:rPr lang="en-US" sz="1200" dirty="0"/>
              <a:t>	Lines of Coverage: </a:t>
            </a:r>
            <a:r>
              <a:rPr lang="en-US" sz="1200" dirty="0">
                <a:solidFill>
                  <a:schemeClr val="accent6"/>
                </a:solidFill>
              </a:rPr>
              <a:t>[Lines of Coverage]</a:t>
            </a:r>
          </a:p>
          <a:p>
            <a:r>
              <a:rPr lang="en-US" sz="1200" dirty="0"/>
              <a:t>	Policy Number(s): </a:t>
            </a:r>
            <a:r>
              <a:rPr lang="en-US" sz="1200" dirty="0">
                <a:solidFill>
                  <a:schemeClr val="accent6"/>
                </a:solidFill>
              </a:rPr>
              <a:t>[Policy Numbers]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Dear </a:t>
            </a:r>
            <a:r>
              <a:rPr lang="en-US" sz="1200" dirty="0">
                <a:solidFill>
                  <a:schemeClr val="accent6"/>
                </a:solidFill>
              </a:rPr>
              <a:t>[Carrier Representative]:</a:t>
            </a:r>
          </a:p>
          <a:p>
            <a:endParaRPr lang="en-US" sz="1200" dirty="0"/>
          </a:p>
          <a:p>
            <a:r>
              <a:rPr lang="en-US" sz="1200" dirty="0"/>
              <a:t>This letter should serve as official notice that </a:t>
            </a:r>
            <a:r>
              <a:rPr lang="en-US" sz="1200" dirty="0">
                <a:solidFill>
                  <a:schemeClr val="accent6"/>
                </a:solidFill>
              </a:rPr>
              <a:t>[Company] </a:t>
            </a:r>
            <a:r>
              <a:rPr lang="en-US" sz="1200" dirty="0"/>
              <a:t>has provided AHT Insurance with authorization to review, market and negotiate all components of </a:t>
            </a:r>
            <a:r>
              <a:rPr lang="en-US" sz="1200" dirty="0">
                <a:solidFill>
                  <a:schemeClr val="accent6"/>
                </a:solidFill>
              </a:rPr>
              <a:t>[Company]’s </a:t>
            </a:r>
            <a:r>
              <a:rPr lang="en-US" sz="1200" dirty="0"/>
              <a:t>group benefit programs referenced above, effective immediately. Please provide AHT Insurance with all the information they request as it relates to our coverages in place with your organization.</a:t>
            </a:r>
          </a:p>
          <a:p>
            <a:endParaRPr lang="en-US" sz="1200" dirty="0"/>
          </a:p>
          <a:p>
            <a:r>
              <a:rPr lang="en-US" sz="1200" dirty="0"/>
              <a:t>This letter is not intended to appoint AHT Insurance as our Broker of Record at this time. Should a decision be made to name AHT Insurance as our Broker of Record we will notify in writing accordingly.</a:t>
            </a:r>
          </a:p>
          <a:p>
            <a:endParaRPr lang="en-US" sz="1200" dirty="0"/>
          </a:p>
          <a:p>
            <a:r>
              <a:rPr lang="en-US" sz="1200" dirty="0"/>
              <a:t>The authorization to provide AHT Insurance with access to the information requested shall remain in effect until rescinded in writing by an officer of this Company.</a:t>
            </a:r>
          </a:p>
          <a:p>
            <a:endParaRPr lang="en-US" sz="1200" dirty="0"/>
          </a:p>
          <a:p>
            <a:r>
              <a:rPr lang="en-US" sz="1200" dirty="0"/>
              <a:t>Sincerely,</a:t>
            </a:r>
          </a:p>
          <a:p>
            <a:endParaRPr lang="en-US" sz="1200" dirty="0"/>
          </a:p>
          <a:p>
            <a:r>
              <a:rPr lang="en-US" sz="1200" dirty="0">
                <a:solidFill>
                  <a:schemeClr val="accent6"/>
                </a:solidFill>
              </a:rPr>
              <a:t>[Name, 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C7F538-273F-4FD4-A339-7952DBC49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" y="8999621"/>
            <a:ext cx="7771428" cy="1058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8BE4AD-407E-4FAE-9E7B-8B3B21037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4010"/>
            <a:ext cx="7771428" cy="105877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F0E6095-BF97-43F9-B4CC-1ECE090C54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14" y="9173619"/>
            <a:ext cx="1371600" cy="71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887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4">
      <a:dk1>
        <a:srgbClr val="5A5A5A"/>
      </a:dk1>
      <a:lt1>
        <a:srgbClr val="FFFFFF"/>
      </a:lt1>
      <a:dk2>
        <a:srgbClr val="ADADAD"/>
      </a:dk2>
      <a:lt2>
        <a:srgbClr val="E4E4E4"/>
      </a:lt2>
      <a:accent1>
        <a:srgbClr val="0F2D52"/>
      </a:accent1>
      <a:accent2>
        <a:srgbClr val="297CAB"/>
      </a:accent2>
      <a:accent3>
        <a:srgbClr val="7BCCEC"/>
      </a:accent3>
      <a:accent4>
        <a:srgbClr val="62BD67"/>
      </a:accent4>
      <a:accent5>
        <a:srgbClr val="F9DD64"/>
      </a:accent5>
      <a:accent6>
        <a:srgbClr val="F47B46"/>
      </a:accent6>
      <a:hlink>
        <a:srgbClr val="4BA0D8"/>
      </a:hlink>
      <a:folHlink>
        <a:srgbClr val="4BA0D8"/>
      </a:folHlink>
    </a:clrScheme>
    <a:fontScheme name="Custom 1">
      <a:majorFont>
        <a:latin typeface="Leelawadee UI"/>
        <a:ea typeface=""/>
        <a:cs typeface=""/>
      </a:majorFont>
      <a:minorFont>
        <a:latin typeface="Leelawade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17A4572-CE16-44E8-980E-2ED6C3EF3260}" vid="{1C1BDB00-F665-434D-B12E-BFB2E6D125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210</TotalTime>
  <Words>201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Leelawadee UI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Costello, Taylor</dc:creator>
  <cp:lastModifiedBy>Pauline Sobelman</cp:lastModifiedBy>
  <cp:revision>12</cp:revision>
  <dcterms:created xsi:type="dcterms:W3CDTF">2019-06-13T18:54:33Z</dcterms:created>
  <dcterms:modified xsi:type="dcterms:W3CDTF">2023-03-15T18:29:34Z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c2dc02e-4155-4026-b38e-f85d6b542ddc_Enabled">
    <vt:lpwstr>True</vt:lpwstr>
  </property>
  <property fmtid="{D5CDD505-2E9C-101B-9397-08002B2CF9AE}" pid="3" name="MSIP_Label_ac2dc02e-4155-4026-b38e-f85d6b542ddc_SiteId">
    <vt:lpwstr>d09e0a98-f24a-403a-ab4b-a107be4ae2ef</vt:lpwstr>
  </property>
  <property fmtid="{D5CDD505-2E9C-101B-9397-08002B2CF9AE}" pid="4" name="MSIP_Label_ac2dc02e-4155-4026-b38e-f85d6b542ddc_Ref">
    <vt:lpwstr>https://api.informationprotection.azure.com/api/d09e0a98-f24a-403a-ab4b-a107be4ae2ef</vt:lpwstr>
  </property>
  <property fmtid="{D5CDD505-2E9C-101B-9397-08002B2CF9AE}" pid="5" name="MSIP_Label_ac2dc02e-4155-4026-b38e-f85d6b542ddc_Owner">
    <vt:lpwstr>tcostello@ahtins.com</vt:lpwstr>
  </property>
  <property fmtid="{D5CDD505-2E9C-101B-9397-08002B2CF9AE}" pid="6" name="MSIP_Label_ac2dc02e-4155-4026-b38e-f85d6b542ddc_SetDate">
    <vt:lpwstr>2019-06-13T14:55:05.8384596-04:00</vt:lpwstr>
  </property>
  <property fmtid="{D5CDD505-2E9C-101B-9397-08002B2CF9AE}" pid="7" name="MSIP_Label_ac2dc02e-4155-4026-b38e-f85d6b542ddc_Name">
    <vt:lpwstr>General</vt:lpwstr>
  </property>
  <property fmtid="{D5CDD505-2E9C-101B-9397-08002B2CF9AE}" pid="8" name="MSIP_Label_ac2dc02e-4155-4026-b38e-f85d6b542ddc_Application">
    <vt:lpwstr>Microsoft Azure Information Protection</vt:lpwstr>
  </property>
  <property fmtid="{D5CDD505-2E9C-101B-9397-08002B2CF9AE}" pid="9" name="MSIP_Label_ac2dc02e-4155-4026-b38e-f85d6b542ddc_Extended_MSFT_Method">
    <vt:lpwstr>Automatic</vt:lpwstr>
  </property>
  <property fmtid="{D5CDD505-2E9C-101B-9397-08002B2CF9AE}" pid="10" name="Sensitivity">
    <vt:lpwstr>General</vt:lpwstr>
  </property>
</Properties>
</file>