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74" r:id="rId3"/>
    <p:sldId id="320" r:id="rId4"/>
    <p:sldId id="321" r:id="rId5"/>
    <p:sldId id="282" r:id="rId6"/>
    <p:sldId id="322" r:id="rId7"/>
    <p:sldId id="29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96357" autoAdjust="0"/>
  </p:normalViewPr>
  <p:slideViewPr>
    <p:cSldViewPr snapToGrid="0">
      <p:cViewPr varScale="1">
        <p:scale>
          <a:sx n="62" d="100"/>
          <a:sy n="62" d="100"/>
        </p:scale>
        <p:origin x="95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ti Loftis" userId="67a9c875-ccf5-4a40-be1e-2e94ec121cb3" providerId="ADAL" clId="{29E695F0-0903-4E59-954C-4B6328E5B704}"/>
    <pc:docChg chg="custSel modSld">
      <pc:chgData name="Patti Loftis" userId="67a9c875-ccf5-4a40-be1e-2e94ec121cb3" providerId="ADAL" clId="{29E695F0-0903-4E59-954C-4B6328E5B704}" dt="2022-10-10T17:13:50.323" v="898" actId="20577"/>
      <pc:docMkLst>
        <pc:docMk/>
      </pc:docMkLst>
      <pc:sldChg chg="modSp mod">
        <pc:chgData name="Patti Loftis" userId="67a9c875-ccf5-4a40-be1e-2e94ec121cb3" providerId="ADAL" clId="{29E695F0-0903-4E59-954C-4B6328E5B704}" dt="2022-10-10T17:13:50.323" v="898" actId="20577"/>
        <pc:sldMkLst>
          <pc:docMk/>
          <pc:sldMk cId="2782318635" sldId="258"/>
        </pc:sldMkLst>
        <pc:spChg chg="mod">
          <ac:chgData name="Patti Loftis" userId="67a9c875-ccf5-4a40-be1e-2e94ec121cb3" providerId="ADAL" clId="{29E695F0-0903-4E59-954C-4B6328E5B704}" dt="2022-10-10T17:13:50.323" v="898" actId="20577"/>
          <ac:spMkLst>
            <pc:docMk/>
            <pc:sldMk cId="2782318635" sldId="258"/>
            <ac:spMk id="5" creationId="{E6F19D30-90EA-42A9-877A-2119BF87E4DD}"/>
          </ac:spMkLst>
        </pc:spChg>
      </pc:sldChg>
      <pc:sldChg chg="modSp mod">
        <pc:chgData name="Patti Loftis" userId="67a9c875-ccf5-4a40-be1e-2e94ec121cb3" providerId="ADAL" clId="{29E695F0-0903-4E59-954C-4B6328E5B704}" dt="2022-10-10T16:23:00.107" v="541" actId="6549"/>
        <pc:sldMkLst>
          <pc:docMk/>
          <pc:sldMk cId="2607094760" sldId="274"/>
        </pc:sldMkLst>
        <pc:spChg chg="mod">
          <ac:chgData name="Patti Loftis" userId="67a9c875-ccf5-4a40-be1e-2e94ec121cb3" providerId="ADAL" clId="{29E695F0-0903-4E59-954C-4B6328E5B704}" dt="2022-10-10T16:23:00.107" v="541" actId="6549"/>
          <ac:spMkLst>
            <pc:docMk/>
            <pc:sldMk cId="2607094760" sldId="274"/>
            <ac:spMk id="2" creationId="{1507DD2D-0FA0-430D-9590-52EE38ED27A9}"/>
          </ac:spMkLst>
        </pc:spChg>
      </pc:sldChg>
      <pc:sldChg chg="modSp mod">
        <pc:chgData name="Patti Loftis" userId="67a9c875-ccf5-4a40-be1e-2e94ec121cb3" providerId="ADAL" clId="{29E695F0-0903-4E59-954C-4B6328E5B704}" dt="2022-10-10T16:31:38.441" v="859" actId="20577"/>
        <pc:sldMkLst>
          <pc:docMk/>
          <pc:sldMk cId="2713927751" sldId="282"/>
        </pc:sldMkLst>
        <pc:spChg chg="mod">
          <ac:chgData name="Patti Loftis" userId="67a9c875-ccf5-4a40-be1e-2e94ec121cb3" providerId="ADAL" clId="{29E695F0-0903-4E59-954C-4B6328E5B704}" dt="2022-10-10T16:31:38.441" v="859" actId="20577"/>
          <ac:spMkLst>
            <pc:docMk/>
            <pc:sldMk cId="2713927751" sldId="282"/>
            <ac:spMk id="24" creationId="{3097C27D-E9A0-4764-8030-ACDBE9C93D4A}"/>
          </ac:spMkLst>
        </pc:spChg>
      </pc:sldChg>
      <pc:sldChg chg="modSp mod">
        <pc:chgData name="Patti Loftis" userId="67a9c875-ccf5-4a40-be1e-2e94ec121cb3" providerId="ADAL" clId="{29E695F0-0903-4E59-954C-4B6328E5B704}" dt="2022-10-10T16:23:47.121" v="546" actId="2"/>
        <pc:sldMkLst>
          <pc:docMk/>
          <pc:sldMk cId="53015546" sldId="290"/>
        </pc:sldMkLst>
        <pc:spChg chg="mod">
          <ac:chgData name="Patti Loftis" userId="67a9c875-ccf5-4a40-be1e-2e94ec121cb3" providerId="ADAL" clId="{29E695F0-0903-4E59-954C-4B6328E5B704}" dt="2022-10-10T12:51:03.528" v="428" actId="6549"/>
          <ac:spMkLst>
            <pc:docMk/>
            <pc:sldMk cId="53015546" sldId="290"/>
            <ac:spMk id="3" creationId="{8426B86B-0D9F-4216-B84E-0029E18B1231}"/>
          </ac:spMkLst>
        </pc:spChg>
        <pc:spChg chg="mod">
          <ac:chgData name="Patti Loftis" userId="67a9c875-ccf5-4a40-be1e-2e94ec121cb3" providerId="ADAL" clId="{29E695F0-0903-4E59-954C-4B6328E5B704}" dt="2022-10-10T16:23:47.121" v="546" actId="2"/>
          <ac:spMkLst>
            <pc:docMk/>
            <pc:sldMk cId="53015546" sldId="290"/>
            <ac:spMk id="11" creationId="{E3D55E7B-1734-4614-BD4F-BB48B314D3BC}"/>
          </ac:spMkLst>
        </pc:spChg>
      </pc:sldChg>
      <pc:sldChg chg="modSp mod">
        <pc:chgData name="Patti Loftis" userId="67a9c875-ccf5-4a40-be1e-2e94ec121cb3" providerId="ADAL" clId="{29E695F0-0903-4E59-954C-4B6328E5B704}" dt="2022-10-10T16:27:48.905" v="614" actId="6549"/>
        <pc:sldMkLst>
          <pc:docMk/>
          <pc:sldMk cId="2547161936" sldId="320"/>
        </pc:sldMkLst>
        <pc:spChg chg="mod">
          <ac:chgData name="Patti Loftis" userId="67a9c875-ccf5-4a40-be1e-2e94ec121cb3" providerId="ADAL" clId="{29E695F0-0903-4E59-954C-4B6328E5B704}" dt="2022-10-10T16:27:48.905" v="614" actId="6549"/>
          <ac:spMkLst>
            <pc:docMk/>
            <pc:sldMk cId="2547161936" sldId="320"/>
            <ac:spMk id="2" creationId="{1507DD2D-0FA0-430D-9590-52EE38ED27A9}"/>
          </ac:spMkLst>
        </pc:spChg>
      </pc:sldChg>
      <pc:sldChg chg="modSp mod">
        <pc:chgData name="Patti Loftis" userId="67a9c875-ccf5-4a40-be1e-2e94ec121cb3" providerId="ADAL" clId="{29E695F0-0903-4E59-954C-4B6328E5B704}" dt="2022-10-10T16:29:22.888" v="794" actId="20577"/>
        <pc:sldMkLst>
          <pc:docMk/>
          <pc:sldMk cId="3764482589" sldId="321"/>
        </pc:sldMkLst>
        <pc:spChg chg="mod">
          <ac:chgData name="Patti Loftis" userId="67a9c875-ccf5-4a40-be1e-2e94ec121cb3" providerId="ADAL" clId="{29E695F0-0903-4E59-954C-4B6328E5B704}" dt="2022-10-10T16:29:22.888" v="794" actId="20577"/>
          <ac:spMkLst>
            <pc:docMk/>
            <pc:sldMk cId="3764482589" sldId="321"/>
            <ac:spMk id="2" creationId="{1507DD2D-0FA0-430D-9590-52EE38ED27A9}"/>
          </ac:spMkLst>
        </pc:spChg>
      </pc:sldChg>
      <pc:sldChg chg="modSp mod">
        <pc:chgData name="Patti Loftis" userId="67a9c875-ccf5-4a40-be1e-2e94ec121cb3" providerId="ADAL" clId="{29E695F0-0903-4E59-954C-4B6328E5B704}" dt="2022-10-10T16:33:26.635" v="895" actId="20577"/>
        <pc:sldMkLst>
          <pc:docMk/>
          <pc:sldMk cId="2941259157" sldId="322"/>
        </pc:sldMkLst>
        <pc:spChg chg="mod">
          <ac:chgData name="Patti Loftis" userId="67a9c875-ccf5-4a40-be1e-2e94ec121cb3" providerId="ADAL" clId="{29E695F0-0903-4E59-954C-4B6328E5B704}" dt="2022-10-10T16:33:26.635" v="895" actId="20577"/>
          <ac:spMkLst>
            <pc:docMk/>
            <pc:sldMk cId="2941259157" sldId="322"/>
            <ac:spMk id="7" creationId="{3868822F-8257-461C-B615-0A86F54DEE2A}"/>
          </ac:spMkLst>
        </pc:spChg>
        <pc:spChg chg="mod">
          <ac:chgData name="Patti Loftis" userId="67a9c875-ccf5-4a40-be1e-2e94ec121cb3" providerId="ADAL" clId="{29E695F0-0903-4E59-954C-4B6328E5B704}" dt="2022-10-10T16:32:29.534" v="883" actId="33524"/>
          <ac:spMkLst>
            <pc:docMk/>
            <pc:sldMk cId="2941259157" sldId="322"/>
            <ac:spMk id="24" creationId="{3097C27D-E9A0-4764-8030-ACDBE9C93D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BAE8CE-6FA4-4D37-B2E3-ABB33460AD24}" type="datetimeFigureOut">
              <a:rPr lang="en-US" smtClean="0"/>
              <a:t>10/10/2022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473E0-B03A-43F8-8579-9678D954E8E7}" type="slidenum">
              <a:rPr lang="en-US" smtClean="0"/>
              <a:t>‹#›</a:t>
            </a:fld>
            <a:endParaRPr lang="en-US" dirty="0"/>
          </a:p>
        </p:txBody>
      </p:sp>
    </p:spTree>
    <p:extLst>
      <p:ext uri="{BB962C8B-B14F-4D97-AF65-F5344CB8AC3E}">
        <p14:creationId xmlns:p14="http://schemas.microsoft.com/office/powerpoint/2010/main" val="3861857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D473E0-B03A-43F8-8579-9678D954E8E7}" type="slidenum">
              <a:rPr lang="en-US" smtClean="0"/>
              <a:t>1</a:t>
            </a:fld>
            <a:endParaRPr lang="en-US" dirty="0"/>
          </a:p>
        </p:txBody>
      </p:sp>
    </p:spTree>
    <p:extLst>
      <p:ext uri="{BB962C8B-B14F-4D97-AF65-F5344CB8AC3E}">
        <p14:creationId xmlns:p14="http://schemas.microsoft.com/office/powerpoint/2010/main" val="239869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D473E0-B03A-43F8-8579-9678D954E8E7}" type="slidenum">
              <a:rPr lang="en-US" smtClean="0"/>
              <a:t>2</a:t>
            </a:fld>
            <a:endParaRPr lang="en-US" dirty="0"/>
          </a:p>
        </p:txBody>
      </p:sp>
    </p:spTree>
    <p:extLst>
      <p:ext uri="{BB962C8B-B14F-4D97-AF65-F5344CB8AC3E}">
        <p14:creationId xmlns:p14="http://schemas.microsoft.com/office/powerpoint/2010/main" val="2272661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D473E0-B03A-43F8-8579-9678D954E8E7}" type="slidenum">
              <a:rPr lang="en-US" smtClean="0"/>
              <a:t>3</a:t>
            </a:fld>
            <a:endParaRPr lang="en-US" dirty="0"/>
          </a:p>
        </p:txBody>
      </p:sp>
    </p:spTree>
    <p:extLst>
      <p:ext uri="{BB962C8B-B14F-4D97-AF65-F5344CB8AC3E}">
        <p14:creationId xmlns:p14="http://schemas.microsoft.com/office/powerpoint/2010/main" val="3407488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D473E0-B03A-43F8-8579-9678D954E8E7}" type="slidenum">
              <a:rPr lang="en-US" smtClean="0"/>
              <a:t>4</a:t>
            </a:fld>
            <a:endParaRPr lang="en-US" dirty="0"/>
          </a:p>
        </p:txBody>
      </p:sp>
    </p:spTree>
    <p:extLst>
      <p:ext uri="{BB962C8B-B14F-4D97-AF65-F5344CB8AC3E}">
        <p14:creationId xmlns:p14="http://schemas.microsoft.com/office/powerpoint/2010/main" val="584313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D473E0-B03A-43F8-8579-9678D954E8E7}" type="slidenum">
              <a:rPr lang="en-US" smtClean="0"/>
              <a:t>5</a:t>
            </a:fld>
            <a:endParaRPr lang="en-US" dirty="0"/>
          </a:p>
        </p:txBody>
      </p:sp>
    </p:spTree>
    <p:extLst>
      <p:ext uri="{BB962C8B-B14F-4D97-AF65-F5344CB8AC3E}">
        <p14:creationId xmlns:p14="http://schemas.microsoft.com/office/powerpoint/2010/main" val="4024604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D473E0-B03A-43F8-8579-9678D954E8E7}" type="slidenum">
              <a:rPr lang="en-US" smtClean="0"/>
              <a:t>6</a:t>
            </a:fld>
            <a:endParaRPr lang="en-US" dirty="0"/>
          </a:p>
        </p:txBody>
      </p:sp>
    </p:spTree>
    <p:extLst>
      <p:ext uri="{BB962C8B-B14F-4D97-AF65-F5344CB8AC3E}">
        <p14:creationId xmlns:p14="http://schemas.microsoft.com/office/powerpoint/2010/main" val="906972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D473E0-B03A-43F8-8579-9678D954E8E7}" type="slidenum">
              <a:rPr lang="en-US" smtClean="0"/>
              <a:t>7</a:t>
            </a:fld>
            <a:endParaRPr lang="en-US" dirty="0"/>
          </a:p>
        </p:txBody>
      </p:sp>
    </p:spTree>
    <p:extLst>
      <p:ext uri="{BB962C8B-B14F-4D97-AF65-F5344CB8AC3E}">
        <p14:creationId xmlns:p14="http://schemas.microsoft.com/office/powerpoint/2010/main" val="4281688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2348586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1214527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35091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81864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2054346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964087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303472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3227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360610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63979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67A83B-3F87-477B-A0EA-32733B8AB5C3}" type="datetimeFigureOut">
              <a:rPr lang="en-US" smtClean="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6B69E0-CA7F-4DDC-BF5A-5B1A6C1045BD}" type="slidenum">
              <a:rPr lang="en-US" smtClean="0"/>
              <a:t>‹#›</a:t>
            </a:fld>
            <a:endParaRPr lang="en-US" dirty="0"/>
          </a:p>
        </p:txBody>
      </p:sp>
    </p:spTree>
    <p:extLst>
      <p:ext uri="{BB962C8B-B14F-4D97-AF65-F5344CB8AC3E}">
        <p14:creationId xmlns:p14="http://schemas.microsoft.com/office/powerpoint/2010/main" val="373275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7A83B-3F87-477B-A0EA-32733B8AB5C3}" type="datetimeFigureOut">
              <a:rPr lang="en-US" smtClean="0"/>
              <a:t>10/10/2022</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B69E0-CA7F-4DDC-BF5A-5B1A6C1045BD}" type="slidenum">
              <a:rPr lang="en-US" smtClean="0"/>
              <a:t>‹#›</a:t>
            </a:fld>
            <a:endParaRPr lang="en-US" dirty="0"/>
          </a:p>
        </p:txBody>
      </p:sp>
    </p:spTree>
    <p:extLst>
      <p:ext uri="{BB962C8B-B14F-4D97-AF65-F5344CB8AC3E}">
        <p14:creationId xmlns:p14="http://schemas.microsoft.com/office/powerpoint/2010/main" val="321675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www.ahtins.com/" TargetMode="External"/><Relationship Id="rId4" Type="http://schemas.openxmlformats.org/officeDocument/2006/relationships/hyperlink" Target="mailto:patti.loftis@ahtin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7FECC6-862F-4FF1-9C4D-11D172BF5077}"/>
              </a:ext>
            </a:extLst>
          </p:cNvPr>
          <p:cNvSpPr/>
          <p:nvPr/>
        </p:nvSpPr>
        <p:spPr>
          <a:xfrm>
            <a:off x="0" y="0"/>
            <a:ext cx="3807725" cy="6858000"/>
          </a:xfrm>
          <a:prstGeom prst="rect">
            <a:avLst/>
          </a:prstGeom>
          <a:solidFill>
            <a:srgbClr val="0F2D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995ACBD-AD72-4B4E-A726-A4168F26D616}"/>
              </a:ext>
            </a:extLst>
          </p:cNvPr>
          <p:cNvSpPr/>
          <p:nvPr/>
        </p:nvSpPr>
        <p:spPr>
          <a:xfrm>
            <a:off x="1921753" y="2008514"/>
            <a:ext cx="9788026" cy="2487424"/>
          </a:xfrm>
          <a:prstGeom prst="rect">
            <a:avLst/>
          </a:prstGeom>
          <a:noFill/>
          <a:ln w="76200">
            <a:solidFill>
              <a:srgbClr val="297C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07015CB8-87B1-4686-93BA-9F24CB2D77A1}"/>
              </a:ext>
            </a:extLst>
          </p:cNvPr>
          <p:cNvSpPr/>
          <p:nvPr/>
        </p:nvSpPr>
        <p:spPr>
          <a:xfrm>
            <a:off x="1889547" y="4814129"/>
            <a:ext cx="933583" cy="6394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7BCCEC"/>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6F19D30-90EA-42A9-877A-2119BF87E4DD}"/>
              </a:ext>
            </a:extLst>
          </p:cNvPr>
          <p:cNvSpPr txBox="1"/>
          <p:nvPr/>
        </p:nvSpPr>
        <p:spPr>
          <a:xfrm>
            <a:off x="3807725" y="2836727"/>
            <a:ext cx="7534074"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all" spc="0" normalizeH="0" baseline="0" noProof="0" dirty="0">
                <a:ln>
                  <a:noFill/>
                </a:ln>
                <a:solidFill>
                  <a:srgbClr val="297CAB"/>
                </a:solidFill>
                <a:effectLst/>
                <a:uLnTx/>
                <a:uFillTx/>
                <a:latin typeface="Leelawadee UI" panose="020B0502040204020203" pitchFamily="34" charset="-34"/>
                <a:ea typeface="+mn-ea"/>
                <a:cs typeface="Leelawadee UI" panose="020B0502040204020203" pitchFamily="34" charset="-34"/>
              </a:rPr>
              <a:t>Not for profit insurance portfolio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97CAB"/>
                </a:solidFill>
                <a:effectLst/>
                <a:uLnTx/>
                <a:uFillTx/>
                <a:latin typeface="Leelawadee UI" panose="020B0502040204020203" pitchFamily="34" charset="-34"/>
                <a:ea typeface="+mn-ea"/>
                <a:cs typeface="Leelawadee UI" panose="020B0502040204020203" pitchFamily="34" charset="-34"/>
              </a:rPr>
              <a:t>“What coverage should you have?”</a:t>
            </a:r>
          </a:p>
        </p:txBody>
      </p:sp>
      <p:pic>
        <p:nvPicPr>
          <p:cNvPr id="7" name="Picture 6">
            <a:extLst>
              <a:ext uri="{FF2B5EF4-FFF2-40B4-BE49-F238E27FC236}">
                <a16:creationId xmlns:a16="http://schemas.microsoft.com/office/drawing/2014/main" id="{5A62BD16-1787-4C2D-B601-B35EE4438BC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174136" y="6304664"/>
            <a:ext cx="853336" cy="441765"/>
          </a:xfrm>
          <a:prstGeom prst="rect">
            <a:avLst/>
          </a:prstGeom>
        </p:spPr>
      </p:pic>
    </p:spTree>
    <p:extLst>
      <p:ext uri="{BB962C8B-B14F-4D97-AF65-F5344CB8AC3E}">
        <p14:creationId xmlns:p14="http://schemas.microsoft.com/office/powerpoint/2010/main" val="2782318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FF9A323-D4C4-4EEE-919E-142B4C667E8C}"/>
              </a:ext>
            </a:extLst>
          </p:cNvPr>
          <p:cNvPicPr>
            <a:picLocks noChangeAspect="1"/>
          </p:cNvPicPr>
          <p:nvPr/>
        </p:nvPicPr>
        <p:blipFill rotWithShape="1">
          <a:blip r:embed="rId3">
            <a:extLst>
              <a:ext uri="{28A0092B-C50C-407E-A947-70E740481C1C}">
                <a14:useLocalDpi xmlns:a14="http://schemas.microsoft.com/office/drawing/2010/main" val="0"/>
              </a:ext>
            </a:extLst>
          </a:blip>
          <a:srcRect l="21691" r="14827" b="24607"/>
          <a:stretch/>
        </p:blipFill>
        <p:spPr>
          <a:xfrm rot="5400000">
            <a:off x="-2238092" y="2238090"/>
            <a:ext cx="6858001" cy="2381819"/>
          </a:xfrm>
          <a:prstGeom prst="rect">
            <a:avLst/>
          </a:prstGeom>
        </p:spPr>
      </p:pic>
      <p:sp>
        <p:nvSpPr>
          <p:cNvPr id="3" name="Rectangle 15">
            <a:extLst>
              <a:ext uri="{FF2B5EF4-FFF2-40B4-BE49-F238E27FC236}">
                <a16:creationId xmlns:a16="http://schemas.microsoft.com/office/drawing/2014/main" id="{139F0EAD-616A-479D-97AE-62DB67C0D177}"/>
              </a:ext>
            </a:extLst>
          </p:cNvPr>
          <p:cNvSpPr txBox="1">
            <a:spLocks noChangeArrowheads="1"/>
          </p:cNvSpPr>
          <p:nvPr/>
        </p:nvSpPr>
        <p:spPr>
          <a:xfrm>
            <a:off x="2812680" y="266589"/>
            <a:ext cx="8504370" cy="4520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400" b="1" cap="all" dirty="0">
                <a:solidFill>
                  <a:srgbClr val="595959"/>
                </a:solidFill>
                <a:latin typeface="Leelawadee UI" panose="020B0502040204020203" pitchFamily="34" charset="-34"/>
                <a:cs typeface="Leelawadee UI" panose="020B0502040204020203" pitchFamily="34" charset="-34"/>
              </a:rPr>
              <a:t>What coverage should my organization have?</a:t>
            </a:r>
          </a:p>
        </p:txBody>
      </p:sp>
      <p:sp>
        <p:nvSpPr>
          <p:cNvPr id="6" name="Rectangle 5">
            <a:extLst>
              <a:ext uri="{FF2B5EF4-FFF2-40B4-BE49-F238E27FC236}">
                <a16:creationId xmlns:a16="http://schemas.microsoft.com/office/drawing/2014/main" id="{B2B49D01-368B-47BA-9500-6F8CE2AB643F}"/>
              </a:ext>
            </a:extLst>
          </p:cNvPr>
          <p:cNvSpPr/>
          <p:nvPr/>
        </p:nvSpPr>
        <p:spPr>
          <a:xfrm>
            <a:off x="2715702" y="190238"/>
            <a:ext cx="93541" cy="604762"/>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CF53BEC0-BD4B-4160-A04B-7623705C96F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174136" y="6304664"/>
            <a:ext cx="853336" cy="441765"/>
          </a:xfrm>
          <a:prstGeom prst="rect">
            <a:avLst/>
          </a:prstGeom>
        </p:spPr>
      </p:pic>
      <p:sp>
        <p:nvSpPr>
          <p:cNvPr id="2" name="TextBox 1">
            <a:extLst>
              <a:ext uri="{FF2B5EF4-FFF2-40B4-BE49-F238E27FC236}">
                <a16:creationId xmlns:a16="http://schemas.microsoft.com/office/drawing/2014/main" id="{1507DD2D-0FA0-430D-9590-52EE38ED27A9}"/>
              </a:ext>
            </a:extLst>
          </p:cNvPr>
          <p:cNvSpPr txBox="1"/>
          <p:nvPr/>
        </p:nvSpPr>
        <p:spPr>
          <a:xfrm>
            <a:off x="2809244" y="1152525"/>
            <a:ext cx="9106532" cy="5093702"/>
          </a:xfrm>
          <a:prstGeom prst="rect">
            <a:avLst/>
          </a:prstGeom>
          <a:noFill/>
        </p:spPr>
        <p:txBody>
          <a:bodyPr wrap="square" rtlCol="0">
            <a:spAutoFit/>
          </a:bodyPr>
          <a:lstStyle/>
          <a:p>
            <a:r>
              <a:rPr lang="en-US" sz="1300" b="1" dirty="0"/>
              <a:t>Property</a:t>
            </a:r>
            <a:br>
              <a:rPr lang="en-US" sz="1300" dirty="0"/>
            </a:br>
            <a:r>
              <a:rPr lang="en-US" sz="1300" dirty="0"/>
              <a:t>Coverage for your owned or leased property due to physical loss at a covered location. Also includes coverage for business interruption loss as a result of direct physical loss at your covered location.  Property coverage can be structured to include electronic equipment and any tenant improvement requirements. </a:t>
            </a:r>
          </a:p>
          <a:p>
            <a:endParaRPr lang="en-US" sz="1300" dirty="0"/>
          </a:p>
          <a:p>
            <a:r>
              <a:rPr lang="en-US" sz="1300" b="1" dirty="0"/>
              <a:t>General Liability</a:t>
            </a:r>
            <a:br>
              <a:rPr lang="en-US" sz="1300" dirty="0"/>
            </a:br>
            <a:r>
              <a:rPr lang="en-US" sz="1300" dirty="0"/>
              <a:t>Coverage for third party claims of Bodily Injury, Property Damage and Personal Injury (libel, slander, defamation of character, etc.) Covers your premises/off-premises (meetings, events, etc.)</a:t>
            </a:r>
          </a:p>
          <a:p>
            <a:endParaRPr lang="en-US" sz="1300" dirty="0"/>
          </a:p>
          <a:p>
            <a:r>
              <a:rPr lang="en-US" sz="1300" b="1" dirty="0"/>
              <a:t>Umbrella</a:t>
            </a:r>
            <a:br>
              <a:rPr lang="en-US" sz="1300" dirty="0"/>
            </a:br>
            <a:r>
              <a:rPr lang="en-US" sz="1300" dirty="0"/>
              <a:t>Coverage that provides an excess layer over General Liability, Auto Liability and Employers Liability policies</a:t>
            </a:r>
          </a:p>
          <a:p>
            <a:endParaRPr lang="en-US" sz="1300" dirty="0"/>
          </a:p>
          <a:p>
            <a:r>
              <a:rPr lang="en-US" sz="1300" b="1" dirty="0"/>
              <a:t>Auto Liability and Physical Damage</a:t>
            </a:r>
            <a:br>
              <a:rPr lang="en-US" sz="1300" dirty="0"/>
            </a:br>
            <a:r>
              <a:rPr lang="en-US" sz="1300" dirty="0"/>
              <a:t>Coverage for third party claims from use of owned, non-owned and hired automobiles. Coverage provides protection for the organization even if you do not own any automobiles. Coverage can include Hired Car Physical Damage protection for rental vehicles.</a:t>
            </a:r>
          </a:p>
          <a:p>
            <a:endParaRPr lang="en-US" sz="1300" dirty="0"/>
          </a:p>
          <a:p>
            <a:r>
              <a:rPr lang="en-US" sz="1300" b="1" dirty="0"/>
              <a:t>Workers Compensation/Employers Liability</a:t>
            </a:r>
            <a:br>
              <a:rPr lang="en-US" sz="1300" dirty="0"/>
            </a:br>
            <a:r>
              <a:rPr lang="en-US" sz="1300" dirty="0"/>
              <a:t>Coverage for work related employee injuries and lawsuits by employees for alleged employer negligence leading to a work-related injury. Coverage is required by law and benefits are set by each state</a:t>
            </a:r>
          </a:p>
          <a:p>
            <a:endParaRPr lang="en-US" sz="1300" dirty="0"/>
          </a:p>
          <a:p>
            <a:r>
              <a:rPr lang="en-US" sz="1300" b="1" dirty="0"/>
              <a:t>Event Cancellation</a:t>
            </a:r>
          </a:p>
          <a:p>
            <a:r>
              <a:rPr lang="en-US" sz="1300" dirty="0"/>
              <a:t>Coverage to make the organization “whole” again in the event of cancellation, curtailment or postponement of your event due to weather related perils, earthquake, wildfires, flood, etc.  Various options for Terrorism can also be included.  Policy covers for irrecoverable expenses and net profit. </a:t>
            </a:r>
          </a:p>
        </p:txBody>
      </p:sp>
    </p:spTree>
    <p:extLst>
      <p:ext uri="{BB962C8B-B14F-4D97-AF65-F5344CB8AC3E}">
        <p14:creationId xmlns:p14="http://schemas.microsoft.com/office/powerpoint/2010/main" val="2607094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FF9A323-D4C4-4EEE-919E-142B4C667E8C}"/>
              </a:ext>
            </a:extLst>
          </p:cNvPr>
          <p:cNvPicPr>
            <a:picLocks noChangeAspect="1"/>
          </p:cNvPicPr>
          <p:nvPr/>
        </p:nvPicPr>
        <p:blipFill rotWithShape="1">
          <a:blip r:embed="rId3">
            <a:extLst>
              <a:ext uri="{28A0092B-C50C-407E-A947-70E740481C1C}">
                <a14:useLocalDpi xmlns:a14="http://schemas.microsoft.com/office/drawing/2010/main" val="0"/>
              </a:ext>
            </a:extLst>
          </a:blip>
          <a:srcRect l="21691" r="14827" b="24607"/>
          <a:stretch/>
        </p:blipFill>
        <p:spPr>
          <a:xfrm rot="5400000">
            <a:off x="-2238092" y="2238090"/>
            <a:ext cx="6858001" cy="2381819"/>
          </a:xfrm>
          <a:prstGeom prst="rect">
            <a:avLst/>
          </a:prstGeom>
        </p:spPr>
      </p:pic>
      <p:sp>
        <p:nvSpPr>
          <p:cNvPr id="3" name="Rectangle 15">
            <a:extLst>
              <a:ext uri="{FF2B5EF4-FFF2-40B4-BE49-F238E27FC236}">
                <a16:creationId xmlns:a16="http://schemas.microsoft.com/office/drawing/2014/main" id="{139F0EAD-616A-479D-97AE-62DB67C0D177}"/>
              </a:ext>
            </a:extLst>
          </p:cNvPr>
          <p:cNvSpPr txBox="1">
            <a:spLocks noChangeArrowheads="1"/>
          </p:cNvSpPr>
          <p:nvPr/>
        </p:nvSpPr>
        <p:spPr>
          <a:xfrm>
            <a:off x="2812680" y="266589"/>
            <a:ext cx="8504370" cy="4520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400" b="1" cap="all" dirty="0">
                <a:solidFill>
                  <a:srgbClr val="595959"/>
                </a:solidFill>
                <a:latin typeface="Leelawadee UI" panose="020B0502040204020203" pitchFamily="34" charset="-34"/>
                <a:cs typeface="Leelawadee UI" panose="020B0502040204020203" pitchFamily="34" charset="-34"/>
              </a:rPr>
              <a:t>What coverage should my organization have?</a:t>
            </a:r>
          </a:p>
        </p:txBody>
      </p:sp>
      <p:sp>
        <p:nvSpPr>
          <p:cNvPr id="6" name="Rectangle 5">
            <a:extLst>
              <a:ext uri="{FF2B5EF4-FFF2-40B4-BE49-F238E27FC236}">
                <a16:creationId xmlns:a16="http://schemas.microsoft.com/office/drawing/2014/main" id="{B2B49D01-368B-47BA-9500-6F8CE2AB643F}"/>
              </a:ext>
            </a:extLst>
          </p:cNvPr>
          <p:cNvSpPr/>
          <p:nvPr/>
        </p:nvSpPr>
        <p:spPr>
          <a:xfrm>
            <a:off x="2715702" y="190238"/>
            <a:ext cx="93541" cy="604762"/>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CF53BEC0-BD4B-4160-A04B-7623705C96F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174136" y="6304664"/>
            <a:ext cx="853336" cy="441765"/>
          </a:xfrm>
          <a:prstGeom prst="rect">
            <a:avLst/>
          </a:prstGeom>
        </p:spPr>
      </p:pic>
      <p:sp>
        <p:nvSpPr>
          <p:cNvPr id="2" name="TextBox 1">
            <a:extLst>
              <a:ext uri="{FF2B5EF4-FFF2-40B4-BE49-F238E27FC236}">
                <a16:creationId xmlns:a16="http://schemas.microsoft.com/office/drawing/2014/main" id="{1507DD2D-0FA0-430D-9590-52EE38ED27A9}"/>
              </a:ext>
            </a:extLst>
          </p:cNvPr>
          <p:cNvSpPr txBox="1"/>
          <p:nvPr/>
        </p:nvSpPr>
        <p:spPr>
          <a:xfrm>
            <a:off x="2809244" y="1152525"/>
            <a:ext cx="9106532" cy="4493538"/>
          </a:xfrm>
          <a:prstGeom prst="rect">
            <a:avLst/>
          </a:prstGeom>
          <a:noFill/>
        </p:spPr>
        <p:txBody>
          <a:bodyPr wrap="square" rtlCol="0">
            <a:spAutoFit/>
          </a:bodyPr>
          <a:lstStyle/>
          <a:p>
            <a:r>
              <a:rPr lang="en-US" sz="1300" b="1" dirty="0"/>
              <a:t>Directors &amp; Officers/Employment Practices Liability</a:t>
            </a:r>
            <a:br>
              <a:rPr lang="en-US" sz="1300" dirty="0"/>
            </a:br>
            <a:r>
              <a:rPr lang="en-US" sz="1300" dirty="0"/>
              <a:t>Coverage for mismanagement claims including employment practices liability. Protects the organization for wrongful acts related to management decisions made and should include as covered insureds, the organization, board/executive team and volunteers.  Employment Practices Liability covers for claims related to employment allegations such as wrongful termination, discrimination, harassment, failure to hire, failure to promote or train and other similar employment issues.</a:t>
            </a:r>
          </a:p>
          <a:p>
            <a:endParaRPr lang="en-US" sz="1300" dirty="0"/>
          </a:p>
          <a:p>
            <a:r>
              <a:rPr lang="en-US" sz="1300" b="1" dirty="0"/>
              <a:t>Professional Liability</a:t>
            </a:r>
            <a:br>
              <a:rPr lang="en-US" sz="1300" dirty="0"/>
            </a:br>
            <a:r>
              <a:rPr lang="en-US" sz="1300" dirty="0"/>
              <a:t>Coverage for third-party claims of financial damages arising out of the actual or alleged failure of your service or product including coverage for your certification, standard setting and accreditation services. </a:t>
            </a:r>
          </a:p>
          <a:p>
            <a:endParaRPr lang="en-US" sz="1300" dirty="0"/>
          </a:p>
          <a:p>
            <a:r>
              <a:rPr lang="en-US" sz="1300" b="1" dirty="0"/>
              <a:t>Fiduciary Liability </a:t>
            </a:r>
            <a:br>
              <a:rPr lang="en-US" sz="1300" dirty="0"/>
            </a:br>
            <a:r>
              <a:rPr lang="en-US" sz="1300" dirty="0"/>
              <a:t>Coverage for errors and mistakes in the oversight and management of employee benefit programs and retirement programs. Coverage protects the personal liability of the organizations Trustees as well as liability of the organization.</a:t>
            </a:r>
          </a:p>
          <a:p>
            <a:endParaRPr lang="en-US" sz="1300" dirty="0"/>
          </a:p>
          <a:p>
            <a:r>
              <a:rPr lang="en-US" sz="1300" b="1" dirty="0"/>
              <a:t>Employed Lawyers Legal Malpractice Liability</a:t>
            </a:r>
            <a:br>
              <a:rPr lang="en-US" sz="1300" dirty="0"/>
            </a:br>
            <a:r>
              <a:rPr lang="en-US" sz="1300" dirty="0"/>
              <a:t>Coverage for legal malpractice liability arising out of  employed general counsel and support staff working for the organization. Coverage  should be structured to contemplate the nature of operations and the areas of potential legal services. Most policies include Pro Bono work and Moonlighting services. </a:t>
            </a:r>
          </a:p>
          <a:p>
            <a:endParaRPr lang="en-US" sz="1300" dirty="0"/>
          </a:p>
          <a:p>
            <a:r>
              <a:rPr lang="en-US" sz="1300" b="1" dirty="0"/>
              <a:t>Media Liability</a:t>
            </a:r>
            <a:br>
              <a:rPr lang="en-US" sz="1300" dirty="0"/>
            </a:br>
            <a:r>
              <a:rPr lang="en-US" sz="1300" dirty="0"/>
              <a:t>Coverage for third party claims related to the use and dissemination of information in various forms of media – internet, published material, advertisements, speaking engagements, social media, appearances, etc.  </a:t>
            </a:r>
          </a:p>
        </p:txBody>
      </p:sp>
    </p:spTree>
    <p:extLst>
      <p:ext uri="{BB962C8B-B14F-4D97-AF65-F5344CB8AC3E}">
        <p14:creationId xmlns:p14="http://schemas.microsoft.com/office/powerpoint/2010/main" val="254716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FF9A323-D4C4-4EEE-919E-142B4C667E8C}"/>
              </a:ext>
            </a:extLst>
          </p:cNvPr>
          <p:cNvPicPr>
            <a:picLocks noChangeAspect="1"/>
          </p:cNvPicPr>
          <p:nvPr/>
        </p:nvPicPr>
        <p:blipFill rotWithShape="1">
          <a:blip r:embed="rId3">
            <a:extLst>
              <a:ext uri="{28A0092B-C50C-407E-A947-70E740481C1C}">
                <a14:useLocalDpi xmlns:a14="http://schemas.microsoft.com/office/drawing/2010/main" val="0"/>
              </a:ext>
            </a:extLst>
          </a:blip>
          <a:srcRect l="21691" r="14827" b="24607"/>
          <a:stretch/>
        </p:blipFill>
        <p:spPr>
          <a:xfrm rot="5400000">
            <a:off x="-2238092" y="2238090"/>
            <a:ext cx="6858001" cy="2381819"/>
          </a:xfrm>
          <a:prstGeom prst="rect">
            <a:avLst/>
          </a:prstGeom>
        </p:spPr>
      </p:pic>
      <p:sp>
        <p:nvSpPr>
          <p:cNvPr id="3" name="Rectangle 15">
            <a:extLst>
              <a:ext uri="{FF2B5EF4-FFF2-40B4-BE49-F238E27FC236}">
                <a16:creationId xmlns:a16="http://schemas.microsoft.com/office/drawing/2014/main" id="{139F0EAD-616A-479D-97AE-62DB67C0D177}"/>
              </a:ext>
            </a:extLst>
          </p:cNvPr>
          <p:cNvSpPr txBox="1">
            <a:spLocks noChangeArrowheads="1"/>
          </p:cNvSpPr>
          <p:nvPr/>
        </p:nvSpPr>
        <p:spPr>
          <a:xfrm>
            <a:off x="2812680" y="266589"/>
            <a:ext cx="8504370" cy="4520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400" b="1" cap="all" dirty="0">
                <a:solidFill>
                  <a:srgbClr val="595959"/>
                </a:solidFill>
                <a:latin typeface="Leelawadee UI" panose="020B0502040204020203" pitchFamily="34" charset="-34"/>
                <a:cs typeface="Leelawadee UI" panose="020B0502040204020203" pitchFamily="34" charset="-34"/>
              </a:rPr>
              <a:t>What coverage should my organization have?</a:t>
            </a:r>
          </a:p>
        </p:txBody>
      </p:sp>
      <p:sp>
        <p:nvSpPr>
          <p:cNvPr id="6" name="Rectangle 5">
            <a:extLst>
              <a:ext uri="{FF2B5EF4-FFF2-40B4-BE49-F238E27FC236}">
                <a16:creationId xmlns:a16="http://schemas.microsoft.com/office/drawing/2014/main" id="{B2B49D01-368B-47BA-9500-6F8CE2AB643F}"/>
              </a:ext>
            </a:extLst>
          </p:cNvPr>
          <p:cNvSpPr/>
          <p:nvPr/>
        </p:nvSpPr>
        <p:spPr>
          <a:xfrm>
            <a:off x="2715702" y="190238"/>
            <a:ext cx="93541" cy="604762"/>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CF53BEC0-BD4B-4160-A04B-7623705C96F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174136" y="6304664"/>
            <a:ext cx="853336" cy="441765"/>
          </a:xfrm>
          <a:prstGeom prst="rect">
            <a:avLst/>
          </a:prstGeom>
        </p:spPr>
      </p:pic>
      <p:sp>
        <p:nvSpPr>
          <p:cNvPr id="2" name="TextBox 1">
            <a:extLst>
              <a:ext uri="{FF2B5EF4-FFF2-40B4-BE49-F238E27FC236}">
                <a16:creationId xmlns:a16="http://schemas.microsoft.com/office/drawing/2014/main" id="{1507DD2D-0FA0-430D-9590-52EE38ED27A9}"/>
              </a:ext>
            </a:extLst>
          </p:cNvPr>
          <p:cNvSpPr txBox="1"/>
          <p:nvPr/>
        </p:nvSpPr>
        <p:spPr>
          <a:xfrm>
            <a:off x="2809244" y="1152525"/>
            <a:ext cx="9106532" cy="4693593"/>
          </a:xfrm>
          <a:prstGeom prst="rect">
            <a:avLst/>
          </a:prstGeom>
          <a:noFill/>
        </p:spPr>
        <p:txBody>
          <a:bodyPr wrap="square" rtlCol="0">
            <a:spAutoFit/>
          </a:bodyPr>
          <a:lstStyle/>
          <a:p>
            <a:r>
              <a:rPr lang="en-US" sz="1300" b="1" dirty="0"/>
              <a:t>Crime </a:t>
            </a:r>
            <a:br>
              <a:rPr lang="en-US" sz="1300" dirty="0"/>
            </a:br>
            <a:r>
              <a:rPr lang="en-US" sz="1300" dirty="0"/>
              <a:t>Coverage for claims related to employee theft and other losses of funds and assets. Policy should include the ERISA coverage as ERISA laws require employee dishonesty coverage for most retirement plans. Coverage should include as insureds non-compensated officers.</a:t>
            </a:r>
          </a:p>
          <a:p>
            <a:endParaRPr lang="en-US" sz="1300" dirty="0"/>
          </a:p>
          <a:p>
            <a:r>
              <a:rPr lang="en-US" sz="1300" b="1" dirty="0"/>
              <a:t>Cyber </a:t>
            </a:r>
            <a:br>
              <a:rPr lang="en-US" sz="1300" dirty="0"/>
            </a:br>
            <a:r>
              <a:rPr lang="en-US" sz="1300" dirty="0"/>
              <a:t>Coverage for liability arising out of your failure to protect personal data and financial information of others (members, employees, other third-parties) Coverage should also include first party coverages to protect the organization for breach notification expenses, ransomware and business interruption losses. </a:t>
            </a:r>
          </a:p>
          <a:p>
            <a:endParaRPr lang="en-US" sz="1300" dirty="0"/>
          </a:p>
          <a:p>
            <a:r>
              <a:rPr lang="en-US" sz="1300" b="1" dirty="0"/>
              <a:t>Special Risk (K&amp;R)</a:t>
            </a:r>
            <a:br>
              <a:rPr lang="en-US" sz="1300" dirty="0"/>
            </a:br>
            <a:r>
              <a:rPr lang="en-US" sz="1300" dirty="0"/>
              <a:t>Coverage to help manage events of abduction, kidnapping, wrongful detention and extortion. Coverage provides funding mechanisms to offset expenses related to events, ransom payments and provides professional consultants who specialize in this area to help manage the event.</a:t>
            </a:r>
          </a:p>
          <a:p>
            <a:endParaRPr lang="en-US" sz="1300" dirty="0"/>
          </a:p>
          <a:p>
            <a:r>
              <a:rPr lang="en-US" sz="1300" b="1" dirty="0"/>
              <a:t>Travel Accident (Business Travel Accidental Death &amp; Dismemberment)</a:t>
            </a:r>
            <a:br>
              <a:rPr lang="en-US" sz="1300" dirty="0"/>
            </a:br>
            <a:r>
              <a:rPr lang="en-US" sz="1300" dirty="0"/>
              <a:t>Coverage for employees, volunteers, Board members and others as defined by organization for a lump sum payment (Principal Sum) made for death or catastrophic injury related to organization’s business travel.</a:t>
            </a:r>
          </a:p>
          <a:p>
            <a:endParaRPr lang="en-US" sz="1300" dirty="0"/>
          </a:p>
          <a:p>
            <a:r>
              <a:rPr lang="en-US" sz="1300" b="1" dirty="0"/>
              <a:t>International</a:t>
            </a:r>
            <a:br>
              <a:rPr lang="en-US" sz="1300" dirty="0"/>
            </a:br>
            <a:r>
              <a:rPr lang="en-US" sz="1300" dirty="0"/>
              <a:t>If you travel, operate or distribute information outside the U.S. your insurance portfolio should include coverage for International exposure. A Master Global program may include Foreign Workers Compensation, Property, Automobile and General Liability, the program can be customized to the exposure of the organization. </a:t>
            </a:r>
          </a:p>
        </p:txBody>
      </p:sp>
    </p:spTree>
    <p:extLst>
      <p:ext uri="{BB962C8B-B14F-4D97-AF65-F5344CB8AC3E}">
        <p14:creationId xmlns:p14="http://schemas.microsoft.com/office/powerpoint/2010/main" val="376448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602F01CE-2DE2-4A43-984A-5C98630261A4}"/>
              </a:ext>
            </a:extLst>
          </p:cNvPr>
          <p:cNvPicPr>
            <a:picLocks noChangeAspect="1"/>
          </p:cNvPicPr>
          <p:nvPr/>
        </p:nvPicPr>
        <p:blipFill rotWithShape="1">
          <a:blip r:embed="rId3">
            <a:extLst>
              <a:ext uri="{28A0092B-C50C-407E-A947-70E740481C1C}">
                <a14:useLocalDpi xmlns:a14="http://schemas.microsoft.com/office/drawing/2010/main" val="0"/>
              </a:ext>
            </a:extLst>
          </a:blip>
          <a:srcRect b="24607"/>
          <a:stretch/>
        </p:blipFill>
        <p:spPr>
          <a:xfrm>
            <a:off x="0" y="4476750"/>
            <a:ext cx="12190476" cy="2381250"/>
          </a:xfrm>
          <a:prstGeom prst="rect">
            <a:avLst/>
          </a:prstGeom>
        </p:spPr>
      </p:pic>
      <p:sp>
        <p:nvSpPr>
          <p:cNvPr id="2" name="Rectangle 15">
            <a:extLst>
              <a:ext uri="{FF2B5EF4-FFF2-40B4-BE49-F238E27FC236}">
                <a16:creationId xmlns:a16="http://schemas.microsoft.com/office/drawing/2014/main" id="{19E2DDDD-167B-43C9-9629-6A0C7504CD1E}"/>
              </a:ext>
            </a:extLst>
          </p:cNvPr>
          <p:cNvSpPr txBox="1">
            <a:spLocks noChangeArrowheads="1"/>
          </p:cNvSpPr>
          <p:nvPr/>
        </p:nvSpPr>
        <p:spPr>
          <a:xfrm>
            <a:off x="410617" y="266589"/>
            <a:ext cx="11556096" cy="4520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400" b="1" cap="all" dirty="0">
                <a:solidFill>
                  <a:srgbClr val="595959"/>
                </a:solidFill>
                <a:latin typeface="Leelawadee UI" panose="020B0502040204020203" pitchFamily="34" charset="-34"/>
                <a:cs typeface="Leelawadee UI" panose="020B0502040204020203" pitchFamily="34" charset="-34"/>
              </a:rPr>
              <a:t>Claim examples – could this happen to you?</a:t>
            </a:r>
          </a:p>
        </p:txBody>
      </p:sp>
      <p:sp>
        <p:nvSpPr>
          <p:cNvPr id="3" name="Rectangle 2">
            <a:extLst>
              <a:ext uri="{FF2B5EF4-FFF2-40B4-BE49-F238E27FC236}">
                <a16:creationId xmlns:a16="http://schemas.microsoft.com/office/drawing/2014/main" id="{FD0480A8-17F7-4067-A71B-EE8B230BA716}"/>
              </a:ext>
            </a:extLst>
          </p:cNvPr>
          <p:cNvSpPr/>
          <p:nvPr/>
        </p:nvSpPr>
        <p:spPr>
          <a:xfrm>
            <a:off x="316895" y="176590"/>
            <a:ext cx="93541" cy="604762"/>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A1C5B774-BFBA-4BAD-BD3E-DE5E331F8C73}"/>
              </a:ext>
            </a:extLst>
          </p:cNvPr>
          <p:cNvSpPr/>
          <p:nvPr/>
        </p:nvSpPr>
        <p:spPr>
          <a:xfrm>
            <a:off x="695049" y="2136900"/>
            <a:ext cx="2933976" cy="3183331"/>
          </a:xfrm>
          <a:prstGeom prst="rect">
            <a:avLst/>
          </a:prstGeom>
          <a:solidFill>
            <a:schemeClr val="bg1"/>
          </a:solidFill>
          <a:ln w="349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FAC05CA9-1D07-4AEF-A042-01FF15858ED9}"/>
              </a:ext>
            </a:extLst>
          </p:cNvPr>
          <p:cNvSpPr/>
          <p:nvPr/>
        </p:nvSpPr>
        <p:spPr>
          <a:xfrm>
            <a:off x="557881" y="1518777"/>
            <a:ext cx="3208309" cy="647643"/>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latin typeface="Leelawadee UI" panose="020B0502040204020203" pitchFamily="34" charset="-34"/>
                <a:cs typeface="Leelawadee UI" panose="020B0502040204020203" pitchFamily="34" charset="-34"/>
              </a:rPr>
              <a:t>Misappropriation of Funds-Breach of Duty</a:t>
            </a:r>
          </a:p>
        </p:txBody>
      </p:sp>
      <p:sp>
        <p:nvSpPr>
          <p:cNvPr id="7" name="TextBox 6">
            <a:extLst>
              <a:ext uri="{FF2B5EF4-FFF2-40B4-BE49-F238E27FC236}">
                <a16:creationId xmlns:a16="http://schemas.microsoft.com/office/drawing/2014/main" id="{3868822F-8257-461C-B615-0A86F54DEE2A}"/>
              </a:ext>
            </a:extLst>
          </p:cNvPr>
          <p:cNvSpPr txBox="1"/>
          <p:nvPr/>
        </p:nvSpPr>
        <p:spPr>
          <a:xfrm>
            <a:off x="770015" y="2328565"/>
            <a:ext cx="2784043" cy="2492990"/>
          </a:xfrm>
          <a:prstGeom prst="rect">
            <a:avLst/>
          </a:prstGeom>
          <a:noFill/>
        </p:spPr>
        <p:txBody>
          <a:bodyPr wrap="square" rtlCol="0">
            <a:spAutoFit/>
          </a:bodyPr>
          <a:lstStyle/>
          <a:p>
            <a:r>
              <a:rPr lang="en-US" sz="1200" dirty="0">
                <a:solidFill>
                  <a:srgbClr val="595959"/>
                </a:solidFill>
                <a:latin typeface="Leelawadee UI" panose="020B0502040204020203" pitchFamily="34" charset="-34"/>
                <a:cs typeface="Leelawadee UI" panose="020B0502040204020203" pitchFamily="34" charset="-34"/>
              </a:rPr>
              <a:t>An internal investigation at a not-for-profit organization that handles government contracts discovered thousands of dollars missing. An executive director was implicated. Several government agencies filed lawsuits against the organization claiming misappropriation of funds, breach of fiduciary duty and breach of client agreements. </a:t>
            </a:r>
          </a:p>
          <a:p>
            <a:endParaRPr lang="en-US" sz="1200" dirty="0">
              <a:solidFill>
                <a:srgbClr val="595959"/>
              </a:solidFill>
              <a:latin typeface="Leelawadee UI" panose="020B0502040204020203" pitchFamily="34" charset="-34"/>
              <a:cs typeface="Leelawadee UI" panose="020B0502040204020203" pitchFamily="34" charset="-34"/>
            </a:endParaRPr>
          </a:p>
          <a:p>
            <a:r>
              <a:rPr lang="en-US" sz="1200" dirty="0">
                <a:solidFill>
                  <a:srgbClr val="595959"/>
                </a:solidFill>
                <a:latin typeface="Leelawadee UI" panose="020B0502040204020203" pitchFamily="34" charset="-34"/>
                <a:cs typeface="Leelawadee UI" panose="020B0502040204020203" pitchFamily="34" charset="-34"/>
              </a:rPr>
              <a:t>Claim is still ongoing and defense costs thus far have exceeded $50,000</a:t>
            </a:r>
          </a:p>
        </p:txBody>
      </p:sp>
      <p:sp>
        <p:nvSpPr>
          <p:cNvPr id="19" name="Rectangle 18">
            <a:extLst>
              <a:ext uri="{FF2B5EF4-FFF2-40B4-BE49-F238E27FC236}">
                <a16:creationId xmlns:a16="http://schemas.microsoft.com/office/drawing/2014/main" id="{50B19E94-3F94-4524-B27F-BBFE112CFDAF}"/>
              </a:ext>
            </a:extLst>
          </p:cNvPr>
          <p:cNvSpPr/>
          <p:nvPr/>
        </p:nvSpPr>
        <p:spPr>
          <a:xfrm>
            <a:off x="4617457" y="2136900"/>
            <a:ext cx="2933976" cy="3183331"/>
          </a:xfrm>
          <a:prstGeom prst="rect">
            <a:avLst/>
          </a:prstGeom>
          <a:solidFill>
            <a:schemeClr val="bg1"/>
          </a:solidFill>
          <a:ln w="349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890B107E-6E00-4B08-94F7-2E76613188BC}"/>
              </a:ext>
            </a:extLst>
          </p:cNvPr>
          <p:cNvSpPr/>
          <p:nvPr/>
        </p:nvSpPr>
        <p:spPr>
          <a:xfrm>
            <a:off x="4480289" y="1518777"/>
            <a:ext cx="3208309" cy="647643"/>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latin typeface="Leelawadee UI" panose="020B0502040204020203" pitchFamily="34" charset="-34"/>
                <a:cs typeface="Leelawadee UI" panose="020B0502040204020203" pitchFamily="34" charset="-34"/>
              </a:rPr>
              <a:t>Fiduciary Liability</a:t>
            </a:r>
          </a:p>
        </p:txBody>
      </p:sp>
      <p:sp>
        <p:nvSpPr>
          <p:cNvPr id="21" name="TextBox 20">
            <a:extLst>
              <a:ext uri="{FF2B5EF4-FFF2-40B4-BE49-F238E27FC236}">
                <a16:creationId xmlns:a16="http://schemas.microsoft.com/office/drawing/2014/main" id="{540E80C8-3DB4-4870-A3A3-2EE83C187A0D}"/>
              </a:ext>
            </a:extLst>
          </p:cNvPr>
          <p:cNvSpPr txBox="1"/>
          <p:nvPr/>
        </p:nvSpPr>
        <p:spPr>
          <a:xfrm>
            <a:off x="4692423" y="2328565"/>
            <a:ext cx="2784043" cy="2492990"/>
          </a:xfrm>
          <a:prstGeom prst="rect">
            <a:avLst/>
          </a:prstGeom>
          <a:noFill/>
        </p:spPr>
        <p:txBody>
          <a:bodyPr wrap="square" rtlCol="0">
            <a:spAutoFit/>
          </a:bodyPr>
          <a:lstStyle/>
          <a:p>
            <a:r>
              <a:rPr lang="en-US" sz="1200" dirty="0">
                <a:solidFill>
                  <a:srgbClr val="595959"/>
                </a:solidFill>
                <a:latin typeface="Leelawadee UI" panose="020B0502040204020203" pitchFamily="34" charset="-34"/>
                <a:cs typeface="Leelawadee UI" panose="020B0502040204020203" pitchFamily="34" charset="-34"/>
              </a:rPr>
              <a:t>Negligence of the employer in the administration of their disability coverage. An employee was paying the premium for disability coverage, but the claim was denied by the insurance carrier because the company never had the employee complete the required questionnaire which resulted in more restrictive coverage.</a:t>
            </a:r>
          </a:p>
          <a:p>
            <a:endParaRPr lang="en-US" sz="1200" dirty="0">
              <a:solidFill>
                <a:srgbClr val="595959"/>
              </a:solidFill>
              <a:latin typeface="Leelawadee UI" panose="020B0502040204020203" pitchFamily="34" charset="-34"/>
              <a:cs typeface="Leelawadee UI" panose="020B0502040204020203" pitchFamily="34" charset="-34"/>
            </a:endParaRPr>
          </a:p>
          <a:p>
            <a:r>
              <a:rPr lang="en-US" sz="1200" dirty="0">
                <a:solidFill>
                  <a:srgbClr val="595959"/>
                </a:solidFill>
                <a:latin typeface="Leelawadee UI" panose="020B0502040204020203" pitchFamily="34" charset="-34"/>
                <a:cs typeface="Leelawadee UI" panose="020B0502040204020203" pitchFamily="34" charset="-34"/>
              </a:rPr>
              <a:t>Payment of the claim exceeded $800,000 for damages and defense</a:t>
            </a:r>
          </a:p>
        </p:txBody>
      </p:sp>
      <p:sp>
        <p:nvSpPr>
          <p:cNvPr id="22" name="Rectangle 21">
            <a:extLst>
              <a:ext uri="{FF2B5EF4-FFF2-40B4-BE49-F238E27FC236}">
                <a16:creationId xmlns:a16="http://schemas.microsoft.com/office/drawing/2014/main" id="{695F0468-77BD-4198-8342-A6A5705C4375}"/>
              </a:ext>
            </a:extLst>
          </p:cNvPr>
          <p:cNvSpPr/>
          <p:nvPr/>
        </p:nvSpPr>
        <p:spPr>
          <a:xfrm>
            <a:off x="8539865" y="2136900"/>
            <a:ext cx="2933976" cy="3183331"/>
          </a:xfrm>
          <a:prstGeom prst="rect">
            <a:avLst/>
          </a:prstGeom>
          <a:solidFill>
            <a:schemeClr val="bg1"/>
          </a:solidFill>
          <a:ln w="349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32FBB2B1-6312-4661-9293-AD41D0F3CE3D}"/>
              </a:ext>
            </a:extLst>
          </p:cNvPr>
          <p:cNvSpPr/>
          <p:nvPr/>
        </p:nvSpPr>
        <p:spPr>
          <a:xfrm>
            <a:off x="8402697" y="1518777"/>
            <a:ext cx="3208309" cy="647643"/>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latin typeface="Leelawadee UI" panose="020B0502040204020203" pitchFamily="34" charset="-34"/>
                <a:cs typeface="Leelawadee UI" panose="020B0502040204020203" pitchFamily="34" charset="-34"/>
              </a:rPr>
              <a:t>Employment Practices Liability </a:t>
            </a:r>
          </a:p>
        </p:txBody>
      </p:sp>
      <p:sp>
        <p:nvSpPr>
          <p:cNvPr id="24" name="TextBox 23">
            <a:extLst>
              <a:ext uri="{FF2B5EF4-FFF2-40B4-BE49-F238E27FC236}">
                <a16:creationId xmlns:a16="http://schemas.microsoft.com/office/drawing/2014/main" id="{3097C27D-E9A0-4764-8030-ACDBE9C93D4A}"/>
              </a:ext>
            </a:extLst>
          </p:cNvPr>
          <p:cNvSpPr txBox="1"/>
          <p:nvPr/>
        </p:nvSpPr>
        <p:spPr>
          <a:xfrm>
            <a:off x="8614831" y="2328565"/>
            <a:ext cx="2784043" cy="2492990"/>
          </a:xfrm>
          <a:prstGeom prst="rect">
            <a:avLst/>
          </a:prstGeom>
          <a:noFill/>
        </p:spPr>
        <p:txBody>
          <a:bodyPr wrap="square" rtlCol="0">
            <a:spAutoFit/>
          </a:bodyPr>
          <a:lstStyle/>
          <a:p>
            <a:r>
              <a:rPr lang="en-US" sz="1200" dirty="0">
                <a:solidFill>
                  <a:srgbClr val="595959"/>
                </a:solidFill>
                <a:latin typeface="Leelawadee UI" panose="020B0502040204020203" pitchFamily="34" charset="-34"/>
                <a:cs typeface="Leelawadee UI" panose="020B0502040204020203" pitchFamily="34" charset="-34"/>
              </a:rPr>
              <a:t>A membership organization terminated its Executive Director for ineffective leadership and bullying of staff. The Executive Director</a:t>
            </a:r>
          </a:p>
          <a:p>
            <a:r>
              <a:rPr lang="en-US" sz="1200" dirty="0">
                <a:solidFill>
                  <a:srgbClr val="595959"/>
                </a:solidFill>
                <a:latin typeface="Leelawadee UI" panose="020B0502040204020203" pitchFamily="34" charset="-34"/>
                <a:cs typeface="Leelawadee UI" panose="020B0502040204020203" pitchFamily="34" charset="-34"/>
              </a:rPr>
              <a:t>maintained the termination was in retaliation for reporting false</a:t>
            </a:r>
          </a:p>
          <a:p>
            <a:r>
              <a:rPr lang="en-US" sz="1200" dirty="0">
                <a:solidFill>
                  <a:srgbClr val="595959"/>
                </a:solidFill>
                <a:latin typeface="Leelawadee UI" panose="020B0502040204020203" pitchFamily="34" charset="-34"/>
                <a:cs typeface="Leelawadee UI" panose="020B0502040204020203" pitchFamily="34" charset="-34"/>
              </a:rPr>
              <a:t>Charges.  </a:t>
            </a:r>
          </a:p>
          <a:p>
            <a:endParaRPr lang="en-US" sz="1200" dirty="0">
              <a:solidFill>
                <a:srgbClr val="595959"/>
              </a:solidFill>
              <a:latin typeface="Leelawadee UI" panose="020B0502040204020203" pitchFamily="34" charset="-34"/>
              <a:cs typeface="Leelawadee UI" panose="020B0502040204020203" pitchFamily="34" charset="-34"/>
            </a:endParaRPr>
          </a:p>
          <a:p>
            <a:r>
              <a:rPr lang="en-US" sz="1200" dirty="0">
                <a:solidFill>
                  <a:srgbClr val="595959"/>
                </a:solidFill>
                <a:latin typeface="Leelawadee UI" panose="020B0502040204020203" pitchFamily="34" charset="-34"/>
                <a:cs typeface="Leelawadee UI" panose="020B0502040204020203" pitchFamily="34" charset="-34"/>
              </a:rPr>
              <a:t>The Executive Director also sued the organization for defamation. The matter settled for $750,000, with defense costs totaling more than $500,000.</a:t>
            </a:r>
          </a:p>
        </p:txBody>
      </p:sp>
      <p:pic>
        <p:nvPicPr>
          <p:cNvPr id="25" name="Picture 24">
            <a:extLst>
              <a:ext uri="{FF2B5EF4-FFF2-40B4-BE49-F238E27FC236}">
                <a16:creationId xmlns:a16="http://schemas.microsoft.com/office/drawing/2014/main" id="{86AC7D22-AD87-4AC5-8CB2-B806462BBCC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174565" y="6304664"/>
            <a:ext cx="852477" cy="441765"/>
          </a:xfrm>
          <a:prstGeom prst="rect">
            <a:avLst/>
          </a:prstGeom>
        </p:spPr>
      </p:pic>
    </p:spTree>
    <p:extLst>
      <p:ext uri="{BB962C8B-B14F-4D97-AF65-F5344CB8AC3E}">
        <p14:creationId xmlns:p14="http://schemas.microsoft.com/office/powerpoint/2010/main" val="2713927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602F01CE-2DE2-4A43-984A-5C98630261A4}"/>
              </a:ext>
            </a:extLst>
          </p:cNvPr>
          <p:cNvPicPr>
            <a:picLocks noChangeAspect="1"/>
          </p:cNvPicPr>
          <p:nvPr/>
        </p:nvPicPr>
        <p:blipFill rotWithShape="1">
          <a:blip r:embed="rId3">
            <a:extLst>
              <a:ext uri="{28A0092B-C50C-407E-A947-70E740481C1C}">
                <a14:useLocalDpi xmlns:a14="http://schemas.microsoft.com/office/drawing/2010/main" val="0"/>
              </a:ext>
            </a:extLst>
          </a:blip>
          <a:srcRect b="24607"/>
          <a:stretch/>
        </p:blipFill>
        <p:spPr>
          <a:xfrm>
            <a:off x="0" y="4476750"/>
            <a:ext cx="12190476" cy="2381250"/>
          </a:xfrm>
          <a:prstGeom prst="rect">
            <a:avLst/>
          </a:prstGeom>
        </p:spPr>
      </p:pic>
      <p:sp>
        <p:nvSpPr>
          <p:cNvPr id="2" name="Rectangle 15">
            <a:extLst>
              <a:ext uri="{FF2B5EF4-FFF2-40B4-BE49-F238E27FC236}">
                <a16:creationId xmlns:a16="http://schemas.microsoft.com/office/drawing/2014/main" id="{19E2DDDD-167B-43C9-9629-6A0C7504CD1E}"/>
              </a:ext>
            </a:extLst>
          </p:cNvPr>
          <p:cNvSpPr txBox="1">
            <a:spLocks noChangeArrowheads="1"/>
          </p:cNvSpPr>
          <p:nvPr/>
        </p:nvSpPr>
        <p:spPr>
          <a:xfrm>
            <a:off x="410617" y="266589"/>
            <a:ext cx="11556096" cy="4520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400" b="1" cap="all" dirty="0">
                <a:solidFill>
                  <a:srgbClr val="595959"/>
                </a:solidFill>
                <a:latin typeface="Leelawadee UI" panose="020B0502040204020203" pitchFamily="34" charset="-34"/>
                <a:cs typeface="Leelawadee UI" panose="020B0502040204020203" pitchFamily="34" charset="-34"/>
              </a:rPr>
              <a:t>Claim examples – could this happen to you?</a:t>
            </a:r>
          </a:p>
        </p:txBody>
      </p:sp>
      <p:sp>
        <p:nvSpPr>
          <p:cNvPr id="3" name="Rectangle 2">
            <a:extLst>
              <a:ext uri="{FF2B5EF4-FFF2-40B4-BE49-F238E27FC236}">
                <a16:creationId xmlns:a16="http://schemas.microsoft.com/office/drawing/2014/main" id="{FD0480A8-17F7-4067-A71B-EE8B230BA716}"/>
              </a:ext>
            </a:extLst>
          </p:cNvPr>
          <p:cNvSpPr/>
          <p:nvPr/>
        </p:nvSpPr>
        <p:spPr>
          <a:xfrm>
            <a:off x="316895" y="176590"/>
            <a:ext cx="93541" cy="604762"/>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A1C5B774-BFBA-4BAD-BD3E-DE5E331F8C73}"/>
              </a:ext>
            </a:extLst>
          </p:cNvPr>
          <p:cNvSpPr/>
          <p:nvPr/>
        </p:nvSpPr>
        <p:spPr>
          <a:xfrm>
            <a:off x="695049" y="2136900"/>
            <a:ext cx="2933976" cy="3787621"/>
          </a:xfrm>
          <a:prstGeom prst="rect">
            <a:avLst/>
          </a:prstGeom>
          <a:solidFill>
            <a:schemeClr val="bg1"/>
          </a:solidFill>
          <a:ln w="349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FAC05CA9-1D07-4AEF-A042-01FF15858ED9}"/>
              </a:ext>
            </a:extLst>
          </p:cNvPr>
          <p:cNvSpPr/>
          <p:nvPr/>
        </p:nvSpPr>
        <p:spPr>
          <a:xfrm>
            <a:off x="557881" y="1518777"/>
            <a:ext cx="3208309" cy="647643"/>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latin typeface="Leelawadee UI" panose="020B0502040204020203" pitchFamily="34" charset="-34"/>
                <a:cs typeface="Leelawadee UI" panose="020B0502040204020203" pitchFamily="34" charset="-34"/>
              </a:rPr>
              <a:t>Cyber</a:t>
            </a:r>
          </a:p>
        </p:txBody>
      </p:sp>
      <p:sp>
        <p:nvSpPr>
          <p:cNvPr id="7" name="TextBox 6">
            <a:extLst>
              <a:ext uri="{FF2B5EF4-FFF2-40B4-BE49-F238E27FC236}">
                <a16:creationId xmlns:a16="http://schemas.microsoft.com/office/drawing/2014/main" id="{3868822F-8257-461C-B615-0A86F54DEE2A}"/>
              </a:ext>
            </a:extLst>
          </p:cNvPr>
          <p:cNvSpPr txBox="1"/>
          <p:nvPr/>
        </p:nvSpPr>
        <p:spPr>
          <a:xfrm>
            <a:off x="770015" y="2328565"/>
            <a:ext cx="2784043" cy="3231654"/>
          </a:xfrm>
          <a:prstGeom prst="rect">
            <a:avLst/>
          </a:prstGeom>
          <a:noFill/>
        </p:spPr>
        <p:txBody>
          <a:bodyPr wrap="square" rtlCol="0">
            <a:spAutoFit/>
          </a:bodyPr>
          <a:lstStyle/>
          <a:p>
            <a:r>
              <a:rPr lang="en-US" sz="1200" b="1" dirty="0">
                <a:solidFill>
                  <a:srgbClr val="595959"/>
                </a:solidFill>
                <a:latin typeface="Leelawadee UI" panose="020B0502040204020203" pitchFamily="34" charset="-34"/>
                <a:cs typeface="Leelawadee UI" panose="020B0502040204020203" pitchFamily="34" charset="-34"/>
              </a:rPr>
              <a:t>Privacy Breach/Malicious Code</a:t>
            </a:r>
          </a:p>
          <a:p>
            <a:endParaRPr lang="en-US" sz="1200" dirty="0">
              <a:solidFill>
                <a:srgbClr val="595959"/>
              </a:solidFill>
              <a:latin typeface="Leelawadee UI" panose="020B0502040204020203" pitchFamily="34" charset="-34"/>
              <a:cs typeface="Leelawadee UI" panose="020B0502040204020203" pitchFamily="34" charset="-34"/>
            </a:endParaRPr>
          </a:p>
          <a:p>
            <a:r>
              <a:rPr lang="en-US" sz="1200" dirty="0">
                <a:solidFill>
                  <a:srgbClr val="595959"/>
                </a:solidFill>
                <a:latin typeface="Leelawadee UI" panose="020B0502040204020203" pitchFamily="34" charset="-34"/>
                <a:cs typeface="Leelawadee UI" panose="020B0502040204020203" pitchFamily="34" charset="-34"/>
              </a:rPr>
              <a:t>An employee improperly disposed of thousands of client records. The records contained social security numbers, credit and debit card account numbers, names, addresses, telephone numbers, etc. Claim payment exceeded $890,000.</a:t>
            </a:r>
          </a:p>
          <a:p>
            <a:endParaRPr lang="en-US" sz="1200" dirty="0">
              <a:solidFill>
                <a:srgbClr val="595959"/>
              </a:solidFill>
              <a:latin typeface="Leelawadee UI" panose="020B0502040204020203" pitchFamily="34" charset="-34"/>
              <a:cs typeface="Leelawadee UI" panose="020B0502040204020203" pitchFamily="34" charset="-34"/>
            </a:endParaRPr>
          </a:p>
          <a:p>
            <a:r>
              <a:rPr lang="en-US" sz="1200" dirty="0">
                <a:solidFill>
                  <a:srgbClr val="595959"/>
                </a:solidFill>
                <a:latin typeface="Leelawadee UI" panose="020B0502040204020203" pitchFamily="34" charset="-34"/>
                <a:cs typeface="Leelawadee UI" panose="020B0502040204020203" pitchFamily="34" charset="-34"/>
              </a:rPr>
              <a:t>A bad actor released a computer worm directing infected computers to launch a denial-of-service attack. The infection caused an 18-hour shutdown of the entity’s computer systems. Resulted in expenses and business interruption loss totaling $875,000. </a:t>
            </a:r>
          </a:p>
        </p:txBody>
      </p:sp>
      <p:sp>
        <p:nvSpPr>
          <p:cNvPr id="19" name="Rectangle 18">
            <a:extLst>
              <a:ext uri="{FF2B5EF4-FFF2-40B4-BE49-F238E27FC236}">
                <a16:creationId xmlns:a16="http://schemas.microsoft.com/office/drawing/2014/main" id="{50B19E94-3F94-4524-B27F-BBFE112CFDAF}"/>
              </a:ext>
            </a:extLst>
          </p:cNvPr>
          <p:cNvSpPr/>
          <p:nvPr/>
        </p:nvSpPr>
        <p:spPr>
          <a:xfrm>
            <a:off x="4617457" y="2136900"/>
            <a:ext cx="2933976" cy="3787621"/>
          </a:xfrm>
          <a:prstGeom prst="rect">
            <a:avLst/>
          </a:prstGeom>
          <a:solidFill>
            <a:schemeClr val="bg1"/>
          </a:solidFill>
          <a:ln w="349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890B107E-6E00-4B08-94F7-2E76613188BC}"/>
              </a:ext>
            </a:extLst>
          </p:cNvPr>
          <p:cNvSpPr/>
          <p:nvPr/>
        </p:nvSpPr>
        <p:spPr>
          <a:xfrm>
            <a:off x="4480289" y="1518777"/>
            <a:ext cx="3208309" cy="647643"/>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latin typeface="Leelawadee UI" panose="020B0502040204020203" pitchFamily="34" charset="-34"/>
                <a:cs typeface="Leelawadee UI" panose="020B0502040204020203" pitchFamily="34" charset="-34"/>
              </a:rPr>
              <a:t>Crime</a:t>
            </a:r>
          </a:p>
        </p:txBody>
      </p:sp>
      <p:sp>
        <p:nvSpPr>
          <p:cNvPr id="21" name="TextBox 20">
            <a:extLst>
              <a:ext uri="{FF2B5EF4-FFF2-40B4-BE49-F238E27FC236}">
                <a16:creationId xmlns:a16="http://schemas.microsoft.com/office/drawing/2014/main" id="{540E80C8-3DB4-4870-A3A3-2EE83C187A0D}"/>
              </a:ext>
            </a:extLst>
          </p:cNvPr>
          <p:cNvSpPr txBox="1"/>
          <p:nvPr/>
        </p:nvSpPr>
        <p:spPr>
          <a:xfrm>
            <a:off x="4692423" y="2328565"/>
            <a:ext cx="2784043" cy="3046988"/>
          </a:xfrm>
          <a:prstGeom prst="rect">
            <a:avLst/>
          </a:prstGeom>
          <a:noFill/>
        </p:spPr>
        <p:txBody>
          <a:bodyPr wrap="square" rtlCol="0">
            <a:spAutoFit/>
          </a:bodyPr>
          <a:lstStyle/>
          <a:p>
            <a:r>
              <a:rPr lang="en-US" sz="1200" b="1" dirty="0">
                <a:solidFill>
                  <a:srgbClr val="595959"/>
                </a:solidFill>
                <a:latin typeface="Leelawadee UI" panose="020B0502040204020203" pitchFamily="34" charset="-34"/>
                <a:cs typeface="Leelawadee UI" panose="020B0502040204020203" pitchFamily="34" charset="-34"/>
              </a:rPr>
              <a:t>Embezzlement </a:t>
            </a:r>
          </a:p>
          <a:p>
            <a:endParaRPr lang="en-US" sz="1200" dirty="0">
              <a:solidFill>
                <a:srgbClr val="595959"/>
              </a:solidFill>
              <a:latin typeface="Leelawadee UI" panose="020B0502040204020203" pitchFamily="34" charset="-34"/>
              <a:cs typeface="Leelawadee UI" panose="020B0502040204020203" pitchFamily="34" charset="-34"/>
            </a:endParaRPr>
          </a:p>
          <a:p>
            <a:r>
              <a:rPr lang="en-US" sz="1200" dirty="0">
                <a:solidFill>
                  <a:srgbClr val="595959"/>
                </a:solidFill>
                <a:latin typeface="Leelawadee UI" panose="020B0502040204020203" pitchFamily="34" charset="-34"/>
                <a:cs typeface="Leelawadee UI" panose="020B0502040204020203" pitchFamily="34" charset="-34"/>
              </a:rPr>
              <a:t>An employee altered company deposit slips after the owner of the company had approved them. The employee would prepare two deposit slips: one depositing funds into the company’s account, the other depositing funds into the employee’s bank account. The embezzlement continued uninterrupted for three years because the employee handled both bookkeeping and deposit activities for the company. </a:t>
            </a:r>
          </a:p>
          <a:p>
            <a:endParaRPr lang="en-US" sz="1200" dirty="0">
              <a:solidFill>
                <a:srgbClr val="595959"/>
              </a:solidFill>
              <a:latin typeface="Leelawadee UI" panose="020B0502040204020203" pitchFamily="34" charset="-34"/>
              <a:cs typeface="Leelawadee UI" panose="020B0502040204020203" pitchFamily="34" charset="-34"/>
            </a:endParaRPr>
          </a:p>
          <a:p>
            <a:r>
              <a:rPr lang="en-US" sz="1200" dirty="0">
                <a:solidFill>
                  <a:srgbClr val="595959"/>
                </a:solidFill>
                <a:latin typeface="Leelawadee UI" panose="020B0502040204020203" pitchFamily="34" charset="-34"/>
                <a:cs typeface="Leelawadee UI" panose="020B0502040204020203" pitchFamily="34" charset="-34"/>
              </a:rPr>
              <a:t>Claim payment exceeded $240,000</a:t>
            </a:r>
          </a:p>
        </p:txBody>
      </p:sp>
      <p:sp>
        <p:nvSpPr>
          <p:cNvPr id="22" name="Rectangle 21">
            <a:extLst>
              <a:ext uri="{FF2B5EF4-FFF2-40B4-BE49-F238E27FC236}">
                <a16:creationId xmlns:a16="http://schemas.microsoft.com/office/drawing/2014/main" id="{695F0468-77BD-4198-8342-A6A5705C4375}"/>
              </a:ext>
            </a:extLst>
          </p:cNvPr>
          <p:cNvSpPr/>
          <p:nvPr/>
        </p:nvSpPr>
        <p:spPr>
          <a:xfrm>
            <a:off x="8539865" y="2136900"/>
            <a:ext cx="2933976" cy="3787621"/>
          </a:xfrm>
          <a:prstGeom prst="rect">
            <a:avLst/>
          </a:prstGeom>
          <a:solidFill>
            <a:schemeClr val="bg1"/>
          </a:solidFill>
          <a:ln w="349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32FBB2B1-6312-4661-9293-AD41D0F3CE3D}"/>
              </a:ext>
            </a:extLst>
          </p:cNvPr>
          <p:cNvSpPr/>
          <p:nvPr/>
        </p:nvSpPr>
        <p:spPr>
          <a:xfrm>
            <a:off x="8402697" y="1518777"/>
            <a:ext cx="3208309" cy="647643"/>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a:latin typeface="Leelawadee UI" panose="020B0502040204020203" pitchFamily="34" charset="-34"/>
                <a:cs typeface="Leelawadee UI" panose="020B0502040204020203" pitchFamily="34" charset="-34"/>
              </a:rPr>
              <a:t>General Liability </a:t>
            </a:r>
          </a:p>
        </p:txBody>
      </p:sp>
      <p:sp>
        <p:nvSpPr>
          <p:cNvPr id="24" name="TextBox 23">
            <a:extLst>
              <a:ext uri="{FF2B5EF4-FFF2-40B4-BE49-F238E27FC236}">
                <a16:creationId xmlns:a16="http://schemas.microsoft.com/office/drawing/2014/main" id="{3097C27D-E9A0-4764-8030-ACDBE9C93D4A}"/>
              </a:ext>
            </a:extLst>
          </p:cNvPr>
          <p:cNvSpPr txBox="1"/>
          <p:nvPr/>
        </p:nvSpPr>
        <p:spPr>
          <a:xfrm>
            <a:off x="8614831" y="2328565"/>
            <a:ext cx="2784043" cy="1938992"/>
          </a:xfrm>
          <a:prstGeom prst="rect">
            <a:avLst/>
          </a:prstGeom>
          <a:noFill/>
        </p:spPr>
        <p:txBody>
          <a:bodyPr wrap="square" rtlCol="0">
            <a:spAutoFit/>
          </a:bodyPr>
          <a:lstStyle/>
          <a:p>
            <a:r>
              <a:rPr lang="en-US" sz="1200" b="1" dirty="0">
                <a:solidFill>
                  <a:srgbClr val="595959"/>
                </a:solidFill>
                <a:latin typeface="Leelawadee UI" panose="020B0502040204020203" pitchFamily="34" charset="-34"/>
                <a:cs typeface="Leelawadee UI" panose="020B0502040204020203" pitchFamily="34" charset="-34"/>
              </a:rPr>
              <a:t>A slip and fall incident</a:t>
            </a:r>
          </a:p>
          <a:p>
            <a:endParaRPr lang="en-US" sz="1200" dirty="0">
              <a:solidFill>
                <a:srgbClr val="595959"/>
              </a:solidFill>
              <a:latin typeface="Leelawadee UI" panose="020B0502040204020203" pitchFamily="34" charset="-34"/>
              <a:cs typeface="Leelawadee UI" panose="020B0502040204020203" pitchFamily="34" charset="-34"/>
            </a:endParaRPr>
          </a:p>
          <a:p>
            <a:r>
              <a:rPr lang="en-US" sz="1200" dirty="0">
                <a:solidFill>
                  <a:srgbClr val="595959"/>
                </a:solidFill>
                <a:latin typeface="Leelawadee UI" panose="020B0502040204020203" pitchFamily="34" charset="-34"/>
                <a:cs typeface="Leelawadee UI" panose="020B0502040204020203" pitchFamily="34" charset="-34"/>
              </a:rPr>
              <a:t>An attendee of your event or a visitor to your location, slips and falls in your business after the floor is mopped. As a result of the fall, they sprained their ankle and require two surgeries. They sued the organization, and the medical costs and damages total $110,000. </a:t>
            </a:r>
          </a:p>
        </p:txBody>
      </p:sp>
      <p:pic>
        <p:nvPicPr>
          <p:cNvPr id="15" name="Picture 14">
            <a:extLst>
              <a:ext uri="{FF2B5EF4-FFF2-40B4-BE49-F238E27FC236}">
                <a16:creationId xmlns:a16="http://schemas.microsoft.com/office/drawing/2014/main" id="{B1A62561-5579-4C86-ABCE-7FCAAD26C69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174565" y="6304664"/>
            <a:ext cx="852477" cy="441765"/>
          </a:xfrm>
          <a:prstGeom prst="rect">
            <a:avLst/>
          </a:prstGeom>
        </p:spPr>
      </p:pic>
    </p:spTree>
    <p:extLst>
      <p:ext uri="{BB962C8B-B14F-4D97-AF65-F5344CB8AC3E}">
        <p14:creationId xmlns:p14="http://schemas.microsoft.com/office/powerpoint/2010/main" val="294125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EA05151-8476-4CC7-9E46-9703691FEE4E}"/>
              </a:ext>
            </a:extLst>
          </p:cNvPr>
          <p:cNvSpPr/>
          <p:nvPr/>
        </p:nvSpPr>
        <p:spPr>
          <a:xfrm>
            <a:off x="208695" y="1987743"/>
            <a:ext cx="11774609" cy="3086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dirty="0"/>
              <a:t>								</a:t>
            </a:r>
          </a:p>
        </p:txBody>
      </p:sp>
      <p:sp>
        <p:nvSpPr>
          <p:cNvPr id="2" name="Rectangle 1">
            <a:extLst>
              <a:ext uri="{FF2B5EF4-FFF2-40B4-BE49-F238E27FC236}">
                <a16:creationId xmlns:a16="http://schemas.microsoft.com/office/drawing/2014/main" id="{09069F67-ECC2-4966-B44B-B70729340DCC}"/>
              </a:ext>
            </a:extLst>
          </p:cNvPr>
          <p:cNvSpPr/>
          <p:nvPr/>
        </p:nvSpPr>
        <p:spPr>
          <a:xfrm>
            <a:off x="0" y="2102043"/>
            <a:ext cx="12192000" cy="2857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dirty="0"/>
              <a:t>								</a:t>
            </a:r>
          </a:p>
        </p:txBody>
      </p:sp>
      <p:sp>
        <p:nvSpPr>
          <p:cNvPr id="3" name="TextBox 2">
            <a:extLst>
              <a:ext uri="{FF2B5EF4-FFF2-40B4-BE49-F238E27FC236}">
                <a16:creationId xmlns:a16="http://schemas.microsoft.com/office/drawing/2014/main" id="{8426B86B-0D9F-4216-B84E-0029E18B1231}"/>
              </a:ext>
            </a:extLst>
          </p:cNvPr>
          <p:cNvSpPr txBox="1">
            <a:spLocks noChangeArrowheads="1"/>
          </p:cNvSpPr>
          <p:nvPr/>
        </p:nvSpPr>
        <p:spPr>
          <a:xfrm>
            <a:off x="410436" y="205923"/>
            <a:ext cx="10290397" cy="538485"/>
          </a:xfrm>
          <a:prstGeom prst="rect">
            <a:avLst/>
          </a:prstGeom>
        </p:spPr>
        <p:txBody>
          <a:bodyP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en-US" altLang="en-US" sz="2400" b="1" cap="all" dirty="0">
              <a:solidFill>
                <a:srgbClr val="595959"/>
              </a:solidFill>
              <a:latin typeface="Leelawadee UI" panose="020B0502040204020203" pitchFamily="34" charset="-34"/>
              <a:cs typeface="Leelawadee UI" panose="020B0502040204020203" pitchFamily="34" charset="-34"/>
            </a:endParaRPr>
          </a:p>
        </p:txBody>
      </p:sp>
      <p:sp>
        <p:nvSpPr>
          <p:cNvPr id="5" name="Rectangle 4">
            <a:extLst>
              <a:ext uri="{FF2B5EF4-FFF2-40B4-BE49-F238E27FC236}">
                <a16:creationId xmlns:a16="http://schemas.microsoft.com/office/drawing/2014/main" id="{73704D0D-BDE7-4209-8093-31B4FDB2D7C5}"/>
              </a:ext>
            </a:extLst>
          </p:cNvPr>
          <p:cNvSpPr/>
          <p:nvPr/>
        </p:nvSpPr>
        <p:spPr>
          <a:xfrm>
            <a:off x="316895" y="176590"/>
            <a:ext cx="93541" cy="604762"/>
          </a:xfrm>
          <a:prstGeom prst="rect">
            <a:avLst/>
          </a:prstGeom>
          <a:solidFill>
            <a:srgbClr val="297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1A3D0A35-E414-4BF7-8490-8F5E74F571E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174136" y="6304664"/>
            <a:ext cx="853336" cy="441765"/>
          </a:xfrm>
          <a:prstGeom prst="rect">
            <a:avLst/>
          </a:prstGeom>
        </p:spPr>
      </p:pic>
      <p:sp>
        <p:nvSpPr>
          <p:cNvPr id="11" name="TextBox 10">
            <a:extLst>
              <a:ext uri="{FF2B5EF4-FFF2-40B4-BE49-F238E27FC236}">
                <a16:creationId xmlns:a16="http://schemas.microsoft.com/office/drawing/2014/main" id="{E3D55E7B-1734-4614-BD4F-BB48B314D3BC}"/>
              </a:ext>
            </a:extLst>
          </p:cNvPr>
          <p:cNvSpPr txBox="1"/>
          <p:nvPr/>
        </p:nvSpPr>
        <p:spPr>
          <a:xfrm>
            <a:off x="-1" y="2905125"/>
            <a:ext cx="12191999" cy="369332"/>
          </a:xfrm>
          <a:prstGeom prst="rect">
            <a:avLst/>
          </a:prstGeom>
          <a:noFill/>
        </p:spPr>
        <p:txBody>
          <a:bodyPr wrap="square" rtlCol="0">
            <a:spAutoFit/>
          </a:bodyPr>
          <a:lstStyle/>
          <a:p>
            <a:pPr algn="ctr"/>
            <a:r>
              <a:rPr lang="fr-FR" b="1" dirty="0">
                <a:solidFill>
                  <a:schemeClr val="bg1"/>
                </a:solidFill>
              </a:rPr>
              <a:t>Patti Loftis, CIC </a:t>
            </a:r>
            <a:r>
              <a:rPr lang="fr-FR" dirty="0">
                <a:solidFill>
                  <a:schemeClr val="bg1"/>
                </a:solidFill>
              </a:rPr>
              <a:t>| Director, Nonprofit Practice, Vice President, Commercial Risk | </a:t>
            </a:r>
            <a:r>
              <a:rPr lang="fr-FR" dirty="0">
                <a:solidFill>
                  <a:schemeClr val="accent3"/>
                </a:solidFill>
                <a:hlinkClick r:id="rId4">
                  <a:extLst>
                    <a:ext uri="{A12FA001-AC4F-418D-AE19-62706E023703}">
                      <ahyp:hlinkClr xmlns:ahyp="http://schemas.microsoft.com/office/drawing/2018/hyperlinkcolor" val="tx"/>
                    </a:ext>
                  </a:extLst>
                </a:hlinkClick>
              </a:rPr>
              <a:t>patti.loftis@ahtins.com</a:t>
            </a:r>
            <a:r>
              <a:rPr lang="fr-FR" dirty="0">
                <a:solidFill>
                  <a:schemeClr val="accent3"/>
                </a:solidFill>
              </a:rPr>
              <a:t> </a:t>
            </a:r>
          </a:p>
        </p:txBody>
      </p:sp>
      <p:sp>
        <p:nvSpPr>
          <p:cNvPr id="12" name="TextBox 11">
            <a:extLst>
              <a:ext uri="{FF2B5EF4-FFF2-40B4-BE49-F238E27FC236}">
                <a16:creationId xmlns:a16="http://schemas.microsoft.com/office/drawing/2014/main" id="{B9C7A17F-DD26-4B8B-BBB1-AFD4F1C67C81}"/>
              </a:ext>
            </a:extLst>
          </p:cNvPr>
          <p:cNvSpPr txBox="1"/>
          <p:nvPr/>
        </p:nvSpPr>
        <p:spPr>
          <a:xfrm>
            <a:off x="-2" y="3918760"/>
            <a:ext cx="12191999" cy="584775"/>
          </a:xfrm>
          <a:prstGeom prst="rect">
            <a:avLst/>
          </a:prstGeom>
          <a:noFill/>
        </p:spPr>
        <p:txBody>
          <a:bodyPr wrap="square" rtlCol="0">
            <a:spAutoFit/>
          </a:bodyPr>
          <a:lstStyle/>
          <a:p>
            <a:pPr algn="ctr"/>
            <a:r>
              <a:rPr lang="en-US" sz="1600" dirty="0">
                <a:solidFill>
                  <a:schemeClr val="bg1"/>
                </a:solidFill>
              </a:rPr>
              <a:t>AHT Insurance, a Baldwin Risk Partner Insurance Brokerage and Consulting firm</a:t>
            </a:r>
          </a:p>
          <a:p>
            <a:pPr algn="ctr"/>
            <a:r>
              <a:rPr lang="en-US" sz="1600" dirty="0">
                <a:solidFill>
                  <a:schemeClr val="accent3"/>
                </a:solidFill>
                <a:hlinkClick r:id="rId5">
                  <a:extLst>
                    <a:ext uri="{A12FA001-AC4F-418D-AE19-62706E023703}">
                      <ahyp:hlinkClr xmlns:ahyp="http://schemas.microsoft.com/office/drawing/2018/hyperlinkcolor" val="tx"/>
                    </a:ext>
                  </a:extLst>
                </a:hlinkClick>
              </a:rPr>
              <a:t>www.ahtins.com</a:t>
            </a:r>
            <a:r>
              <a:rPr lang="en-US" sz="1600" dirty="0">
                <a:solidFill>
                  <a:schemeClr val="accent3"/>
                </a:solidFill>
              </a:rPr>
              <a:t> </a:t>
            </a:r>
          </a:p>
        </p:txBody>
      </p:sp>
    </p:spTree>
    <p:extLst>
      <p:ext uri="{BB962C8B-B14F-4D97-AF65-F5344CB8AC3E}">
        <p14:creationId xmlns:p14="http://schemas.microsoft.com/office/powerpoint/2010/main" val="53015546"/>
      </p:ext>
    </p:extLst>
  </p:cSld>
  <p:clrMapOvr>
    <a:masterClrMapping/>
  </p:clrMapOvr>
</p:sld>
</file>

<file path=ppt/theme/theme1.xml><?xml version="1.0" encoding="utf-8"?>
<a:theme xmlns:a="http://schemas.openxmlformats.org/drawingml/2006/main" name="Theme1">
  <a:themeElements>
    <a:clrScheme name="Custom 4">
      <a:dk1>
        <a:srgbClr val="5A5A5A"/>
      </a:dk1>
      <a:lt1>
        <a:srgbClr val="FFFFFF"/>
      </a:lt1>
      <a:dk2>
        <a:srgbClr val="ADADAD"/>
      </a:dk2>
      <a:lt2>
        <a:srgbClr val="E4E4E4"/>
      </a:lt2>
      <a:accent1>
        <a:srgbClr val="0F2D52"/>
      </a:accent1>
      <a:accent2>
        <a:srgbClr val="297CAB"/>
      </a:accent2>
      <a:accent3>
        <a:srgbClr val="7BCCEC"/>
      </a:accent3>
      <a:accent4>
        <a:srgbClr val="62BD67"/>
      </a:accent4>
      <a:accent5>
        <a:srgbClr val="F9DD64"/>
      </a:accent5>
      <a:accent6>
        <a:srgbClr val="F47B46"/>
      </a:accent6>
      <a:hlink>
        <a:srgbClr val="4BA0D8"/>
      </a:hlink>
      <a:folHlink>
        <a:srgbClr val="4BA0D8"/>
      </a:folHlink>
    </a:clrScheme>
    <a:fontScheme name="Custom 1">
      <a:majorFont>
        <a:latin typeface="Leelawadee UI"/>
        <a:ea typeface=""/>
        <a:cs typeface=""/>
      </a:majorFont>
      <a:minorFont>
        <a:latin typeface="Leelawade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917A4572-CE16-44E8-980E-2ED6C3EF3260}" vid="{1C1BDB00-F665-434D-B12E-BFB2E6D125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107</TotalTime>
  <Words>1252</Words>
  <Application>Microsoft Office PowerPoint</Application>
  <PresentationFormat>Widescreen</PresentationFormat>
  <Paragraphs>79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Leelawadee UI</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Costello, Taylor</dc:creator>
  <cp:lastModifiedBy>Patti Loftis</cp:lastModifiedBy>
  <cp:revision>11</cp:revision>
  <dcterms:created xsi:type="dcterms:W3CDTF">2019-06-13T18:54:33Z</dcterms:created>
  <dcterms:modified xsi:type="dcterms:W3CDTF">2022-10-10T17:13:58Z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c2dc02e-4155-4026-b38e-f85d6b542ddc_Enabled">
    <vt:lpwstr>True</vt:lpwstr>
  </property>
  <property fmtid="{D5CDD505-2E9C-101B-9397-08002B2CF9AE}" pid="3" name="MSIP_Label_ac2dc02e-4155-4026-b38e-f85d6b542ddc_SiteId">
    <vt:lpwstr>d09e0a98-f24a-403a-ab4b-a107be4ae2ef</vt:lpwstr>
  </property>
  <property fmtid="{D5CDD505-2E9C-101B-9397-08002B2CF9AE}" pid="4" name="MSIP_Label_ac2dc02e-4155-4026-b38e-f85d6b542ddc_Ref">
    <vt:lpwstr>https://api.informationprotection.azure.com/api/d09e0a98-f24a-403a-ab4b-a107be4ae2ef</vt:lpwstr>
  </property>
  <property fmtid="{D5CDD505-2E9C-101B-9397-08002B2CF9AE}" pid="5" name="MSIP_Label_ac2dc02e-4155-4026-b38e-f85d6b542ddc_Owner">
    <vt:lpwstr>tcostello@ahtins.com</vt:lpwstr>
  </property>
  <property fmtid="{D5CDD505-2E9C-101B-9397-08002B2CF9AE}" pid="6" name="MSIP_Label_ac2dc02e-4155-4026-b38e-f85d6b542ddc_SetDate">
    <vt:lpwstr>2019-06-13T14:55:05.8384596-04:00</vt:lpwstr>
  </property>
  <property fmtid="{D5CDD505-2E9C-101B-9397-08002B2CF9AE}" pid="7" name="MSIP_Label_ac2dc02e-4155-4026-b38e-f85d6b542ddc_Name">
    <vt:lpwstr>General</vt:lpwstr>
  </property>
  <property fmtid="{D5CDD505-2E9C-101B-9397-08002B2CF9AE}" pid="8" name="MSIP_Label_ac2dc02e-4155-4026-b38e-f85d6b542ddc_Application">
    <vt:lpwstr>Microsoft Azure Information Protection</vt:lpwstr>
  </property>
  <property fmtid="{D5CDD505-2E9C-101B-9397-08002B2CF9AE}" pid="9" name="MSIP_Label_ac2dc02e-4155-4026-b38e-f85d6b542ddc_Extended_MSFT_Method">
    <vt:lpwstr>Automatic</vt:lpwstr>
  </property>
  <property fmtid="{D5CDD505-2E9C-101B-9397-08002B2CF9AE}" pid="10" name="Sensitivity">
    <vt:lpwstr>General</vt:lpwstr>
  </property>
</Properties>
</file>